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8"/>
  </p:notesMasterIdLst>
  <p:sldIdLst>
    <p:sldId id="296" r:id="rId2"/>
    <p:sldId id="257" r:id="rId3"/>
    <p:sldId id="258" r:id="rId4"/>
    <p:sldId id="259" r:id="rId5"/>
    <p:sldId id="279" r:id="rId6"/>
    <p:sldId id="278" r:id="rId7"/>
    <p:sldId id="280" r:id="rId8"/>
    <p:sldId id="262" r:id="rId9"/>
    <p:sldId id="281" r:id="rId10"/>
    <p:sldId id="284" r:id="rId11"/>
    <p:sldId id="263" r:id="rId12"/>
    <p:sldId id="264" r:id="rId13"/>
    <p:sldId id="265" r:id="rId14"/>
    <p:sldId id="285" r:id="rId15"/>
    <p:sldId id="266" r:id="rId16"/>
    <p:sldId id="267" r:id="rId17"/>
    <p:sldId id="283" r:id="rId18"/>
    <p:sldId id="268" r:id="rId19"/>
    <p:sldId id="286" r:id="rId20"/>
    <p:sldId id="287" r:id="rId21"/>
    <p:sldId id="288" r:id="rId22"/>
    <p:sldId id="289" r:id="rId23"/>
    <p:sldId id="290" r:id="rId24"/>
    <p:sldId id="272" r:id="rId25"/>
    <p:sldId id="292" r:id="rId26"/>
    <p:sldId id="293" r:id="rId27"/>
    <p:sldId id="294" r:id="rId28"/>
    <p:sldId id="295" r:id="rId29"/>
    <p:sldId id="297" r:id="rId30"/>
    <p:sldId id="298" r:id="rId31"/>
    <p:sldId id="299" r:id="rId32"/>
    <p:sldId id="300" r:id="rId33"/>
    <p:sldId id="273" r:id="rId34"/>
    <p:sldId id="301" r:id="rId35"/>
    <p:sldId id="274" r:id="rId36"/>
    <p:sldId id="27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u2msg6UaeE/NnSbX4M7ARyEcEt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e Thi Phuong Dung (FPTU DN)" initials="" lastIdx="2" clrIdx="0"/>
  <p:cmAuthor id="1" name="Admin" initials="A" lastIdx="2" clrIdx="1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2" autoAdjust="0"/>
    <p:restoredTop sz="94660"/>
  </p:normalViewPr>
  <p:slideViewPr>
    <p:cSldViewPr snapToGrid="0">
      <p:cViewPr varScale="1">
        <p:scale>
          <a:sx n="98" d="100"/>
          <a:sy n="98" d="100"/>
        </p:scale>
        <p:origin x="8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FD69B2-E1B9-40C3-B0CB-3375D4CF889E}" type="doc">
      <dgm:prSet loTypeId="urn:microsoft.com/office/officeart/2005/8/layout/process5" loCatId="process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7E08E86-9536-499E-A54B-7494E4ED2B04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Start</a:t>
          </a:r>
          <a:endParaRPr lang="en-US" sz="2400" dirty="0">
            <a:solidFill>
              <a:schemeClr val="tx1"/>
            </a:solidFill>
          </a:endParaRPr>
        </a:p>
      </dgm:t>
    </dgm:pt>
    <dgm:pt modelId="{498D8F32-3881-445C-B667-B8C499440E0C}" type="parTrans" cxnId="{31933D15-12E1-4661-A9A4-F3646EB45CE2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D81D83A-DF0C-413A-8A8C-2B91505754D8}" type="sibTrans" cxnId="{31933D15-12E1-4661-A9A4-F3646EB45CE2}">
      <dgm:prSet custT="1"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DC08C316-0AB4-4980-9F0D-4CBCCA69D677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Ideas generation</a:t>
          </a:r>
          <a:endParaRPr lang="en-US" sz="2400" dirty="0">
            <a:solidFill>
              <a:schemeClr val="tx1"/>
            </a:solidFill>
          </a:endParaRPr>
        </a:p>
      </dgm:t>
    </dgm:pt>
    <dgm:pt modelId="{35761563-65D4-4EF5-8A74-CB95903B9C95}" type="parTrans" cxnId="{310D1410-CE76-4576-BD9E-3EF39E58F7B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940BB89-7838-4775-A982-C648332B24DC}" type="sibTrans" cxnId="{310D1410-CE76-4576-BD9E-3EF39E58F7B7}">
      <dgm:prSet custT="1"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3CAB8308-608D-45CC-BC62-C466567FA8A0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Ideas combination</a:t>
          </a:r>
          <a:endParaRPr lang="en-US" sz="2400" dirty="0">
            <a:solidFill>
              <a:schemeClr val="tx1"/>
            </a:solidFill>
          </a:endParaRPr>
        </a:p>
      </dgm:t>
    </dgm:pt>
    <dgm:pt modelId="{55871ED3-7F6F-4179-A011-A26869189062}" type="parTrans" cxnId="{A5F7BCB3-C0F8-4A45-BBE6-0F8BD1BB9C7C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DCE079F-0868-4536-A811-D4F71384BCCC}" type="sibTrans" cxnId="{A5F7BCB3-C0F8-4A45-BBE6-0F8BD1BB9C7C}">
      <dgm:prSet custT="1"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8390C737-EF04-4C88-9244-2A89984A7E4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Evaluation &amp; Validation</a:t>
          </a:r>
          <a:endParaRPr lang="en-US" sz="2400" dirty="0">
            <a:solidFill>
              <a:schemeClr val="tx1"/>
            </a:solidFill>
          </a:endParaRPr>
        </a:p>
      </dgm:t>
    </dgm:pt>
    <dgm:pt modelId="{FE1CC468-6862-45B1-B2B3-38385ABB023F}" type="parTrans" cxnId="{8F733380-983A-4DDB-BB05-3273694B7635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16EA07D-BD51-49D3-B128-897AA046957D}" type="sibTrans" cxnId="{8F733380-983A-4DDB-BB05-3273694B7635}">
      <dgm:prSet custT="1"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F8718067-531D-443C-93DF-89BA37FC9F6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Generate new ideas</a:t>
          </a:r>
          <a:endParaRPr lang="en-US" sz="2400" dirty="0">
            <a:solidFill>
              <a:schemeClr val="tx1"/>
            </a:solidFill>
          </a:endParaRPr>
        </a:p>
      </dgm:t>
    </dgm:pt>
    <dgm:pt modelId="{3C8FCF8B-AEB3-4131-99DA-51F4029D903C}" type="parTrans" cxnId="{2E782C95-57C8-4552-9E7E-9AF644D402A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7BA0E64-C5D2-4AE9-8DD8-2413445B99D9}" type="sibTrans" cxnId="{2E782C95-57C8-4552-9E7E-9AF644D402A6}">
      <dgm:prSet custT="1"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AA8B173-1A7F-48A9-A0FB-C13D653FB325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Selection of best ideas</a:t>
          </a:r>
          <a:endParaRPr lang="en-US" sz="2400" dirty="0">
            <a:solidFill>
              <a:schemeClr val="tx1"/>
            </a:solidFill>
          </a:endParaRPr>
        </a:p>
      </dgm:t>
    </dgm:pt>
    <dgm:pt modelId="{8A08FD1C-F96D-4081-B2D2-B1ACC1102AE3}" type="parTrans" cxnId="{D62FF755-895E-45BD-9686-81E667E1A1E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E483E381-6987-4EF0-902A-75865DCCE23E}" type="sibTrans" cxnId="{D62FF755-895E-45BD-9686-81E667E1A1E7}">
      <dgm:prSet custT="1"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E8E393BD-2926-43A9-9531-886BDD6D7400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End</a:t>
          </a:r>
          <a:endParaRPr lang="en-US" sz="2400" dirty="0">
            <a:solidFill>
              <a:schemeClr val="tx1"/>
            </a:solidFill>
          </a:endParaRPr>
        </a:p>
      </dgm:t>
    </dgm:pt>
    <dgm:pt modelId="{475F804D-3BF7-4C83-9C32-F6D794564B1A}" type="parTrans" cxnId="{93093D6E-401C-4637-B9CE-C7E8B0D2C46B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A7872C59-0CF6-43D2-AC3F-8E7F71B8557A}" type="sibTrans" cxnId="{93093D6E-401C-4637-B9CE-C7E8B0D2C46B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E664F55-5E4B-4DE9-B5E5-2449561FA622}" type="pres">
      <dgm:prSet presAssocID="{62FD69B2-E1B9-40C3-B0CB-3375D4CF889E}" presName="diagram" presStyleCnt="0">
        <dgm:presLayoutVars>
          <dgm:dir/>
          <dgm:resizeHandles val="exact"/>
        </dgm:presLayoutVars>
      </dgm:prSet>
      <dgm:spPr/>
    </dgm:pt>
    <dgm:pt modelId="{7A9998F2-EDF8-478B-A678-AB52AAA6DB38}" type="pres">
      <dgm:prSet presAssocID="{07E08E86-9536-499E-A54B-7494E4ED2B04}" presName="node" presStyleLbl="node1" presStyleIdx="0" presStyleCnt="7">
        <dgm:presLayoutVars>
          <dgm:bulletEnabled val="1"/>
        </dgm:presLayoutVars>
      </dgm:prSet>
      <dgm:spPr/>
    </dgm:pt>
    <dgm:pt modelId="{87998FA9-269C-40B4-A1E9-625C930A9DFD}" type="pres">
      <dgm:prSet presAssocID="{6D81D83A-DF0C-413A-8A8C-2B91505754D8}" presName="sibTrans" presStyleLbl="sibTrans2D1" presStyleIdx="0" presStyleCnt="6"/>
      <dgm:spPr/>
    </dgm:pt>
    <dgm:pt modelId="{876EA6C7-FA8B-44A5-BDF2-79737AA8E9BD}" type="pres">
      <dgm:prSet presAssocID="{6D81D83A-DF0C-413A-8A8C-2B91505754D8}" presName="connectorText" presStyleLbl="sibTrans2D1" presStyleIdx="0" presStyleCnt="6"/>
      <dgm:spPr/>
    </dgm:pt>
    <dgm:pt modelId="{51CCEEF7-3D0C-4D8D-A96B-A238FDEAB52D}" type="pres">
      <dgm:prSet presAssocID="{DC08C316-0AB4-4980-9F0D-4CBCCA69D677}" presName="node" presStyleLbl="node1" presStyleIdx="1" presStyleCnt="7">
        <dgm:presLayoutVars>
          <dgm:bulletEnabled val="1"/>
        </dgm:presLayoutVars>
      </dgm:prSet>
      <dgm:spPr/>
    </dgm:pt>
    <dgm:pt modelId="{EE2D4EA0-D974-4712-8D6E-69ACD927B21F}" type="pres">
      <dgm:prSet presAssocID="{1940BB89-7838-4775-A982-C648332B24DC}" presName="sibTrans" presStyleLbl="sibTrans2D1" presStyleIdx="1" presStyleCnt="6"/>
      <dgm:spPr/>
    </dgm:pt>
    <dgm:pt modelId="{8B742B40-D124-4FDF-9606-09EDF5B48D09}" type="pres">
      <dgm:prSet presAssocID="{1940BB89-7838-4775-A982-C648332B24DC}" presName="connectorText" presStyleLbl="sibTrans2D1" presStyleIdx="1" presStyleCnt="6"/>
      <dgm:spPr/>
    </dgm:pt>
    <dgm:pt modelId="{92EA191E-B0E1-4722-AFBF-54C8627DE127}" type="pres">
      <dgm:prSet presAssocID="{3CAB8308-608D-45CC-BC62-C466567FA8A0}" presName="node" presStyleLbl="node1" presStyleIdx="2" presStyleCnt="7">
        <dgm:presLayoutVars>
          <dgm:bulletEnabled val="1"/>
        </dgm:presLayoutVars>
      </dgm:prSet>
      <dgm:spPr/>
    </dgm:pt>
    <dgm:pt modelId="{284D937A-D2F6-43AF-A061-1BAF211675B5}" type="pres">
      <dgm:prSet presAssocID="{CDCE079F-0868-4536-A811-D4F71384BCCC}" presName="sibTrans" presStyleLbl="sibTrans2D1" presStyleIdx="2" presStyleCnt="6"/>
      <dgm:spPr/>
    </dgm:pt>
    <dgm:pt modelId="{B6D9B364-75F7-4909-95B4-5E30A88F0837}" type="pres">
      <dgm:prSet presAssocID="{CDCE079F-0868-4536-A811-D4F71384BCCC}" presName="connectorText" presStyleLbl="sibTrans2D1" presStyleIdx="2" presStyleCnt="6"/>
      <dgm:spPr/>
    </dgm:pt>
    <dgm:pt modelId="{E093F54D-6081-47E2-B1F0-39248F5FBCA9}" type="pres">
      <dgm:prSet presAssocID="{8390C737-EF04-4C88-9244-2A89984A7E4B}" presName="node" presStyleLbl="node1" presStyleIdx="3" presStyleCnt="7">
        <dgm:presLayoutVars>
          <dgm:bulletEnabled val="1"/>
        </dgm:presLayoutVars>
      </dgm:prSet>
      <dgm:spPr/>
    </dgm:pt>
    <dgm:pt modelId="{E8F5676D-B7C2-4D68-9E9F-221A9E2D8E31}" type="pres">
      <dgm:prSet presAssocID="{116EA07D-BD51-49D3-B128-897AA046957D}" presName="sibTrans" presStyleLbl="sibTrans2D1" presStyleIdx="3" presStyleCnt="6"/>
      <dgm:spPr/>
    </dgm:pt>
    <dgm:pt modelId="{2A9866B0-ADF7-414E-89C2-86D450CB510E}" type="pres">
      <dgm:prSet presAssocID="{116EA07D-BD51-49D3-B128-897AA046957D}" presName="connectorText" presStyleLbl="sibTrans2D1" presStyleIdx="3" presStyleCnt="6"/>
      <dgm:spPr/>
    </dgm:pt>
    <dgm:pt modelId="{29467C02-AB0A-4F07-862D-388F2A7620CE}" type="pres">
      <dgm:prSet presAssocID="{F8718067-531D-443C-93DF-89BA37FC9F6B}" presName="node" presStyleLbl="node1" presStyleIdx="4" presStyleCnt="7">
        <dgm:presLayoutVars>
          <dgm:bulletEnabled val="1"/>
        </dgm:presLayoutVars>
      </dgm:prSet>
      <dgm:spPr/>
    </dgm:pt>
    <dgm:pt modelId="{8ECCDD90-2754-48F3-BA89-A38E047B30C5}" type="pres">
      <dgm:prSet presAssocID="{47BA0E64-C5D2-4AE9-8DD8-2413445B99D9}" presName="sibTrans" presStyleLbl="sibTrans2D1" presStyleIdx="4" presStyleCnt="6"/>
      <dgm:spPr/>
    </dgm:pt>
    <dgm:pt modelId="{12CBB3AB-8A89-433E-B597-A9C2398B031D}" type="pres">
      <dgm:prSet presAssocID="{47BA0E64-C5D2-4AE9-8DD8-2413445B99D9}" presName="connectorText" presStyleLbl="sibTrans2D1" presStyleIdx="4" presStyleCnt="6"/>
      <dgm:spPr/>
    </dgm:pt>
    <dgm:pt modelId="{1CCA4F38-926F-462B-AA28-CE102A9A3140}" type="pres">
      <dgm:prSet presAssocID="{6AA8B173-1A7F-48A9-A0FB-C13D653FB325}" presName="node" presStyleLbl="node1" presStyleIdx="5" presStyleCnt="7">
        <dgm:presLayoutVars>
          <dgm:bulletEnabled val="1"/>
        </dgm:presLayoutVars>
      </dgm:prSet>
      <dgm:spPr/>
    </dgm:pt>
    <dgm:pt modelId="{0DF5CF4D-6CDA-4CD5-BAD1-DC1B41DADAC3}" type="pres">
      <dgm:prSet presAssocID="{E483E381-6987-4EF0-902A-75865DCCE23E}" presName="sibTrans" presStyleLbl="sibTrans2D1" presStyleIdx="5" presStyleCnt="6"/>
      <dgm:spPr/>
    </dgm:pt>
    <dgm:pt modelId="{3A3CC4CD-98BF-453B-B51E-9473683368F6}" type="pres">
      <dgm:prSet presAssocID="{E483E381-6987-4EF0-902A-75865DCCE23E}" presName="connectorText" presStyleLbl="sibTrans2D1" presStyleIdx="5" presStyleCnt="6"/>
      <dgm:spPr/>
    </dgm:pt>
    <dgm:pt modelId="{BFEC0F2A-BD02-4BAD-A460-9862C4DF9D4D}" type="pres">
      <dgm:prSet presAssocID="{E8E393BD-2926-43A9-9531-886BDD6D7400}" presName="node" presStyleLbl="node1" presStyleIdx="6" presStyleCnt="7">
        <dgm:presLayoutVars>
          <dgm:bulletEnabled val="1"/>
        </dgm:presLayoutVars>
      </dgm:prSet>
      <dgm:spPr/>
    </dgm:pt>
  </dgm:ptLst>
  <dgm:cxnLst>
    <dgm:cxn modelId="{4DAAFE03-8511-4F28-82B3-FDC236C6F698}" type="presOf" srcId="{E8E393BD-2926-43A9-9531-886BDD6D7400}" destId="{BFEC0F2A-BD02-4BAD-A460-9862C4DF9D4D}" srcOrd="0" destOrd="0" presId="urn:microsoft.com/office/officeart/2005/8/layout/process5"/>
    <dgm:cxn modelId="{310D1410-CE76-4576-BD9E-3EF39E58F7B7}" srcId="{62FD69B2-E1B9-40C3-B0CB-3375D4CF889E}" destId="{DC08C316-0AB4-4980-9F0D-4CBCCA69D677}" srcOrd="1" destOrd="0" parTransId="{35761563-65D4-4EF5-8A74-CB95903B9C95}" sibTransId="{1940BB89-7838-4775-A982-C648332B24DC}"/>
    <dgm:cxn modelId="{31933D15-12E1-4661-A9A4-F3646EB45CE2}" srcId="{62FD69B2-E1B9-40C3-B0CB-3375D4CF889E}" destId="{07E08E86-9536-499E-A54B-7494E4ED2B04}" srcOrd="0" destOrd="0" parTransId="{498D8F32-3881-445C-B667-B8C499440E0C}" sibTransId="{6D81D83A-DF0C-413A-8A8C-2B91505754D8}"/>
    <dgm:cxn modelId="{61F8EB16-1B87-42D2-9E4F-8ACC27807BA7}" type="presOf" srcId="{47BA0E64-C5D2-4AE9-8DD8-2413445B99D9}" destId="{8ECCDD90-2754-48F3-BA89-A38E047B30C5}" srcOrd="0" destOrd="0" presId="urn:microsoft.com/office/officeart/2005/8/layout/process5"/>
    <dgm:cxn modelId="{C31D5D1B-96FE-465F-8034-A6F0FB3B7056}" type="presOf" srcId="{E483E381-6987-4EF0-902A-75865DCCE23E}" destId="{3A3CC4CD-98BF-453B-B51E-9473683368F6}" srcOrd="1" destOrd="0" presId="urn:microsoft.com/office/officeart/2005/8/layout/process5"/>
    <dgm:cxn modelId="{40ABFF3D-F75E-412E-A23D-05226118EE18}" type="presOf" srcId="{1940BB89-7838-4775-A982-C648332B24DC}" destId="{8B742B40-D124-4FDF-9606-09EDF5B48D09}" srcOrd="1" destOrd="0" presId="urn:microsoft.com/office/officeart/2005/8/layout/process5"/>
    <dgm:cxn modelId="{7444803F-7EA8-4B12-A969-F21CA5F26CC5}" type="presOf" srcId="{116EA07D-BD51-49D3-B128-897AA046957D}" destId="{2A9866B0-ADF7-414E-89C2-86D450CB510E}" srcOrd="1" destOrd="0" presId="urn:microsoft.com/office/officeart/2005/8/layout/process5"/>
    <dgm:cxn modelId="{3CF3A54D-ADA1-49A8-98F1-28907CF2CD5A}" type="presOf" srcId="{CDCE079F-0868-4536-A811-D4F71384BCCC}" destId="{B6D9B364-75F7-4909-95B4-5E30A88F0837}" srcOrd="1" destOrd="0" presId="urn:microsoft.com/office/officeart/2005/8/layout/process5"/>
    <dgm:cxn modelId="{52F4074E-EEB3-47E9-B3A5-29D3D94730AD}" type="presOf" srcId="{E483E381-6987-4EF0-902A-75865DCCE23E}" destId="{0DF5CF4D-6CDA-4CD5-BAD1-DC1B41DADAC3}" srcOrd="0" destOrd="0" presId="urn:microsoft.com/office/officeart/2005/8/layout/process5"/>
    <dgm:cxn modelId="{93093D6E-401C-4637-B9CE-C7E8B0D2C46B}" srcId="{62FD69B2-E1B9-40C3-B0CB-3375D4CF889E}" destId="{E8E393BD-2926-43A9-9531-886BDD6D7400}" srcOrd="6" destOrd="0" parTransId="{475F804D-3BF7-4C83-9C32-F6D794564B1A}" sibTransId="{A7872C59-0CF6-43D2-AC3F-8E7F71B8557A}"/>
    <dgm:cxn modelId="{D62FF755-895E-45BD-9686-81E667E1A1E7}" srcId="{62FD69B2-E1B9-40C3-B0CB-3375D4CF889E}" destId="{6AA8B173-1A7F-48A9-A0FB-C13D653FB325}" srcOrd="5" destOrd="0" parTransId="{8A08FD1C-F96D-4081-B2D2-B1ACC1102AE3}" sibTransId="{E483E381-6987-4EF0-902A-75865DCCE23E}"/>
    <dgm:cxn modelId="{E059077D-E410-4497-B9C7-65130AA673FD}" type="presOf" srcId="{62FD69B2-E1B9-40C3-B0CB-3375D4CF889E}" destId="{0E664F55-5E4B-4DE9-B5E5-2449561FA622}" srcOrd="0" destOrd="0" presId="urn:microsoft.com/office/officeart/2005/8/layout/process5"/>
    <dgm:cxn modelId="{8F733380-983A-4DDB-BB05-3273694B7635}" srcId="{62FD69B2-E1B9-40C3-B0CB-3375D4CF889E}" destId="{8390C737-EF04-4C88-9244-2A89984A7E4B}" srcOrd="3" destOrd="0" parTransId="{FE1CC468-6862-45B1-B2B3-38385ABB023F}" sibTransId="{116EA07D-BD51-49D3-B128-897AA046957D}"/>
    <dgm:cxn modelId="{AAEA5D8C-AF3D-422B-9A93-ACCC416BDB85}" type="presOf" srcId="{116EA07D-BD51-49D3-B128-897AA046957D}" destId="{E8F5676D-B7C2-4D68-9E9F-221A9E2D8E31}" srcOrd="0" destOrd="0" presId="urn:microsoft.com/office/officeart/2005/8/layout/process5"/>
    <dgm:cxn modelId="{2E782C95-57C8-4552-9E7E-9AF644D402A6}" srcId="{62FD69B2-E1B9-40C3-B0CB-3375D4CF889E}" destId="{F8718067-531D-443C-93DF-89BA37FC9F6B}" srcOrd="4" destOrd="0" parTransId="{3C8FCF8B-AEB3-4131-99DA-51F4029D903C}" sibTransId="{47BA0E64-C5D2-4AE9-8DD8-2413445B99D9}"/>
    <dgm:cxn modelId="{92093EA6-AEFF-4C6D-9D93-89EB3FD733E5}" type="presOf" srcId="{3CAB8308-608D-45CC-BC62-C466567FA8A0}" destId="{92EA191E-B0E1-4722-AFBF-54C8627DE127}" srcOrd="0" destOrd="0" presId="urn:microsoft.com/office/officeart/2005/8/layout/process5"/>
    <dgm:cxn modelId="{A5F7BCB3-C0F8-4A45-BBE6-0F8BD1BB9C7C}" srcId="{62FD69B2-E1B9-40C3-B0CB-3375D4CF889E}" destId="{3CAB8308-608D-45CC-BC62-C466567FA8A0}" srcOrd="2" destOrd="0" parTransId="{55871ED3-7F6F-4179-A011-A26869189062}" sibTransId="{CDCE079F-0868-4536-A811-D4F71384BCCC}"/>
    <dgm:cxn modelId="{3EBB9CD3-FAF0-4794-90CB-B8325F49C782}" type="presOf" srcId="{CDCE079F-0868-4536-A811-D4F71384BCCC}" destId="{284D937A-D2F6-43AF-A061-1BAF211675B5}" srcOrd="0" destOrd="0" presId="urn:microsoft.com/office/officeart/2005/8/layout/process5"/>
    <dgm:cxn modelId="{816DDED3-7D98-40AA-8CBD-D1E4A9871CDB}" type="presOf" srcId="{1940BB89-7838-4775-A982-C648332B24DC}" destId="{EE2D4EA0-D974-4712-8D6E-69ACD927B21F}" srcOrd="0" destOrd="0" presId="urn:microsoft.com/office/officeart/2005/8/layout/process5"/>
    <dgm:cxn modelId="{18BC7CD4-E00C-49AD-AF3E-7EE35EE5D15D}" type="presOf" srcId="{47BA0E64-C5D2-4AE9-8DD8-2413445B99D9}" destId="{12CBB3AB-8A89-433E-B597-A9C2398B031D}" srcOrd="1" destOrd="0" presId="urn:microsoft.com/office/officeart/2005/8/layout/process5"/>
    <dgm:cxn modelId="{69DC7FD4-FB43-4E77-BA42-4CC75FFAF49B}" type="presOf" srcId="{6AA8B173-1A7F-48A9-A0FB-C13D653FB325}" destId="{1CCA4F38-926F-462B-AA28-CE102A9A3140}" srcOrd="0" destOrd="0" presId="urn:microsoft.com/office/officeart/2005/8/layout/process5"/>
    <dgm:cxn modelId="{8D3391D9-F5AE-48CF-8C5D-6923D355CE27}" type="presOf" srcId="{8390C737-EF04-4C88-9244-2A89984A7E4B}" destId="{E093F54D-6081-47E2-B1F0-39248F5FBCA9}" srcOrd="0" destOrd="0" presId="urn:microsoft.com/office/officeart/2005/8/layout/process5"/>
    <dgm:cxn modelId="{EB4025E5-89CB-477E-9E00-5C202A9DD9F2}" type="presOf" srcId="{07E08E86-9536-499E-A54B-7494E4ED2B04}" destId="{7A9998F2-EDF8-478B-A678-AB52AAA6DB38}" srcOrd="0" destOrd="0" presId="urn:microsoft.com/office/officeart/2005/8/layout/process5"/>
    <dgm:cxn modelId="{EFB5BBE8-D5B4-4980-8BE7-3741E1DA0D53}" type="presOf" srcId="{6D81D83A-DF0C-413A-8A8C-2B91505754D8}" destId="{87998FA9-269C-40B4-A1E9-625C930A9DFD}" srcOrd="0" destOrd="0" presId="urn:microsoft.com/office/officeart/2005/8/layout/process5"/>
    <dgm:cxn modelId="{1DDBF7E8-BB9F-4CF6-9476-C0F87893502B}" type="presOf" srcId="{F8718067-531D-443C-93DF-89BA37FC9F6B}" destId="{29467C02-AB0A-4F07-862D-388F2A7620CE}" srcOrd="0" destOrd="0" presId="urn:microsoft.com/office/officeart/2005/8/layout/process5"/>
    <dgm:cxn modelId="{CF2F5AEA-16C4-4AAB-A42B-3515925399F1}" type="presOf" srcId="{6D81D83A-DF0C-413A-8A8C-2B91505754D8}" destId="{876EA6C7-FA8B-44A5-BDF2-79737AA8E9BD}" srcOrd="1" destOrd="0" presId="urn:microsoft.com/office/officeart/2005/8/layout/process5"/>
    <dgm:cxn modelId="{020117FB-D08E-471A-B288-7F7C1AA10039}" type="presOf" srcId="{DC08C316-0AB4-4980-9F0D-4CBCCA69D677}" destId="{51CCEEF7-3D0C-4D8D-A96B-A238FDEAB52D}" srcOrd="0" destOrd="0" presId="urn:microsoft.com/office/officeart/2005/8/layout/process5"/>
    <dgm:cxn modelId="{C692FA39-7C28-4A66-B7E8-ABAC01362E71}" type="presParOf" srcId="{0E664F55-5E4B-4DE9-B5E5-2449561FA622}" destId="{7A9998F2-EDF8-478B-A678-AB52AAA6DB38}" srcOrd="0" destOrd="0" presId="urn:microsoft.com/office/officeart/2005/8/layout/process5"/>
    <dgm:cxn modelId="{DE1522F4-451A-45A0-9C14-64F81D5CF2E4}" type="presParOf" srcId="{0E664F55-5E4B-4DE9-B5E5-2449561FA622}" destId="{87998FA9-269C-40B4-A1E9-625C930A9DFD}" srcOrd="1" destOrd="0" presId="urn:microsoft.com/office/officeart/2005/8/layout/process5"/>
    <dgm:cxn modelId="{8E3D224B-D292-4A91-AC57-22651BEECD3E}" type="presParOf" srcId="{87998FA9-269C-40B4-A1E9-625C930A9DFD}" destId="{876EA6C7-FA8B-44A5-BDF2-79737AA8E9BD}" srcOrd="0" destOrd="0" presId="urn:microsoft.com/office/officeart/2005/8/layout/process5"/>
    <dgm:cxn modelId="{795E4056-F55F-4CC3-BD6B-0367AC556BE4}" type="presParOf" srcId="{0E664F55-5E4B-4DE9-B5E5-2449561FA622}" destId="{51CCEEF7-3D0C-4D8D-A96B-A238FDEAB52D}" srcOrd="2" destOrd="0" presId="urn:microsoft.com/office/officeart/2005/8/layout/process5"/>
    <dgm:cxn modelId="{87AA8C9B-FFEA-4D2E-888F-3769B7E9191C}" type="presParOf" srcId="{0E664F55-5E4B-4DE9-B5E5-2449561FA622}" destId="{EE2D4EA0-D974-4712-8D6E-69ACD927B21F}" srcOrd="3" destOrd="0" presId="urn:microsoft.com/office/officeart/2005/8/layout/process5"/>
    <dgm:cxn modelId="{7BE3D217-B5AD-4137-B83E-D5A6E746F1B5}" type="presParOf" srcId="{EE2D4EA0-D974-4712-8D6E-69ACD927B21F}" destId="{8B742B40-D124-4FDF-9606-09EDF5B48D09}" srcOrd="0" destOrd="0" presId="urn:microsoft.com/office/officeart/2005/8/layout/process5"/>
    <dgm:cxn modelId="{356C7F7F-2998-4F30-89A4-46DA70D34278}" type="presParOf" srcId="{0E664F55-5E4B-4DE9-B5E5-2449561FA622}" destId="{92EA191E-B0E1-4722-AFBF-54C8627DE127}" srcOrd="4" destOrd="0" presId="urn:microsoft.com/office/officeart/2005/8/layout/process5"/>
    <dgm:cxn modelId="{336DB127-F6B1-49AD-9122-F26A11B4B671}" type="presParOf" srcId="{0E664F55-5E4B-4DE9-B5E5-2449561FA622}" destId="{284D937A-D2F6-43AF-A061-1BAF211675B5}" srcOrd="5" destOrd="0" presId="urn:microsoft.com/office/officeart/2005/8/layout/process5"/>
    <dgm:cxn modelId="{4704C309-2FAF-4659-978D-5020E83DDA84}" type="presParOf" srcId="{284D937A-D2F6-43AF-A061-1BAF211675B5}" destId="{B6D9B364-75F7-4909-95B4-5E30A88F0837}" srcOrd="0" destOrd="0" presId="urn:microsoft.com/office/officeart/2005/8/layout/process5"/>
    <dgm:cxn modelId="{CE0F9049-2952-4583-B63F-087278C6549A}" type="presParOf" srcId="{0E664F55-5E4B-4DE9-B5E5-2449561FA622}" destId="{E093F54D-6081-47E2-B1F0-39248F5FBCA9}" srcOrd="6" destOrd="0" presId="urn:microsoft.com/office/officeart/2005/8/layout/process5"/>
    <dgm:cxn modelId="{26FA6B56-02C8-4ED6-8360-78E6A2742BA0}" type="presParOf" srcId="{0E664F55-5E4B-4DE9-B5E5-2449561FA622}" destId="{E8F5676D-B7C2-4D68-9E9F-221A9E2D8E31}" srcOrd="7" destOrd="0" presId="urn:microsoft.com/office/officeart/2005/8/layout/process5"/>
    <dgm:cxn modelId="{AB7612D6-2A4D-4EEB-95F6-9D59701C467A}" type="presParOf" srcId="{E8F5676D-B7C2-4D68-9E9F-221A9E2D8E31}" destId="{2A9866B0-ADF7-414E-89C2-86D450CB510E}" srcOrd="0" destOrd="0" presId="urn:microsoft.com/office/officeart/2005/8/layout/process5"/>
    <dgm:cxn modelId="{8D478EEB-D907-4D45-BF70-D247F52FDBFF}" type="presParOf" srcId="{0E664F55-5E4B-4DE9-B5E5-2449561FA622}" destId="{29467C02-AB0A-4F07-862D-388F2A7620CE}" srcOrd="8" destOrd="0" presId="urn:microsoft.com/office/officeart/2005/8/layout/process5"/>
    <dgm:cxn modelId="{5329D78E-774F-4110-A47B-EC3AA9014E80}" type="presParOf" srcId="{0E664F55-5E4B-4DE9-B5E5-2449561FA622}" destId="{8ECCDD90-2754-48F3-BA89-A38E047B30C5}" srcOrd="9" destOrd="0" presId="urn:microsoft.com/office/officeart/2005/8/layout/process5"/>
    <dgm:cxn modelId="{B17D9B89-6A71-45A7-AAE3-F41CEDDDED47}" type="presParOf" srcId="{8ECCDD90-2754-48F3-BA89-A38E047B30C5}" destId="{12CBB3AB-8A89-433E-B597-A9C2398B031D}" srcOrd="0" destOrd="0" presId="urn:microsoft.com/office/officeart/2005/8/layout/process5"/>
    <dgm:cxn modelId="{D46F6E86-3600-4C90-9158-DE038D03DE65}" type="presParOf" srcId="{0E664F55-5E4B-4DE9-B5E5-2449561FA622}" destId="{1CCA4F38-926F-462B-AA28-CE102A9A3140}" srcOrd="10" destOrd="0" presId="urn:microsoft.com/office/officeart/2005/8/layout/process5"/>
    <dgm:cxn modelId="{A5A230C6-D29C-43CF-A709-447C8CE9DAA6}" type="presParOf" srcId="{0E664F55-5E4B-4DE9-B5E5-2449561FA622}" destId="{0DF5CF4D-6CDA-4CD5-BAD1-DC1B41DADAC3}" srcOrd="11" destOrd="0" presId="urn:microsoft.com/office/officeart/2005/8/layout/process5"/>
    <dgm:cxn modelId="{AD7EE657-F087-4FD4-A2B6-F7F9CF1D2037}" type="presParOf" srcId="{0DF5CF4D-6CDA-4CD5-BAD1-DC1B41DADAC3}" destId="{3A3CC4CD-98BF-453B-B51E-9473683368F6}" srcOrd="0" destOrd="0" presId="urn:microsoft.com/office/officeart/2005/8/layout/process5"/>
    <dgm:cxn modelId="{1A0A1307-FDE8-4B20-9A61-0F8E270B716A}" type="presParOf" srcId="{0E664F55-5E4B-4DE9-B5E5-2449561FA622}" destId="{BFEC0F2A-BD02-4BAD-A460-9862C4DF9D4D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998F2-EDF8-478B-A678-AB52AAA6DB38}">
      <dsp:nvSpPr>
        <dsp:cNvPr id="0" name=""/>
        <dsp:cNvSpPr/>
      </dsp:nvSpPr>
      <dsp:spPr>
        <a:xfrm>
          <a:off x="4603" y="987180"/>
          <a:ext cx="2012630" cy="12075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Start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9972" y="1022549"/>
        <a:ext cx="1941892" cy="1136840"/>
      </dsp:txXfrm>
    </dsp:sp>
    <dsp:sp modelId="{87998FA9-269C-40B4-A1E9-625C930A9DFD}">
      <dsp:nvSpPr>
        <dsp:cNvPr id="0" name=""/>
        <dsp:cNvSpPr/>
      </dsp:nvSpPr>
      <dsp:spPr>
        <a:xfrm>
          <a:off x="2194345" y="1341403"/>
          <a:ext cx="426677" cy="499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chemeClr val="tx1"/>
            </a:solidFill>
          </a:endParaRPr>
        </a:p>
      </dsp:txBody>
      <dsp:txXfrm>
        <a:off x="2194345" y="1441229"/>
        <a:ext cx="298674" cy="299480"/>
      </dsp:txXfrm>
    </dsp:sp>
    <dsp:sp modelId="{51CCEEF7-3D0C-4D8D-A96B-A238FDEAB52D}">
      <dsp:nvSpPr>
        <dsp:cNvPr id="0" name=""/>
        <dsp:cNvSpPr/>
      </dsp:nvSpPr>
      <dsp:spPr>
        <a:xfrm>
          <a:off x="2822286" y="987180"/>
          <a:ext cx="2012630" cy="12075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Ideas generation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857655" y="1022549"/>
        <a:ext cx="1941892" cy="1136840"/>
      </dsp:txXfrm>
    </dsp:sp>
    <dsp:sp modelId="{EE2D4EA0-D974-4712-8D6E-69ACD927B21F}">
      <dsp:nvSpPr>
        <dsp:cNvPr id="0" name=""/>
        <dsp:cNvSpPr/>
      </dsp:nvSpPr>
      <dsp:spPr>
        <a:xfrm>
          <a:off x="5012028" y="1341403"/>
          <a:ext cx="426677" cy="499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chemeClr val="tx1"/>
            </a:solidFill>
          </a:endParaRPr>
        </a:p>
      </dsp:txBody>
      <dsp:txXfrm>
        <a:off x="5012028" y="1441229"/>
        <a:ext cx="298674" cy="299480"/>
      </dsp:txXfrm>
    </dsp:sp>
    <dsp:sp modelId="{92EA191E-B0E1-4722-AFBF-54C8627DE127}">
      <dsp:nvSpPr>
        <dsp:cNvPr id="0" name=""/>
        <dsp:cNvSpPr/>
      </dsp:nvSpPr>
      <dsp:spPr>
        <a:xfrm>
          <a:off x="5639969" y="987180"/>
          <a:ext cx="2012630" cy="12075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Ideas combination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675338" y="1022549"/>
        <a:ext cx="1941892" cy="1136840"/>
      </dsp:txXfrm>
    </dsp:sp>
    <dsp:sp modelId="{284D937A-D2F6-43AF-A061-1BAF211675B5}">
      <dsp:nvSpPr>
        <dsp:cNvPr id="0" name=""/>
        <dsp:cNvSpPr/>
      </dsp:nvSpPr>
      <dsp:spPr>
        <a:xfrm>
          <a:off x="7829712" y="1341403"/>
          <a:ext cx="426677" cy="499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chemeClr val="tx1"/>
            </a:solidFill>
          </a:endParaRPr>
        </a:p>
      </dsp:txBody>
      <dsp:txXfrm>
        <a:off x="7829712" y="1441229"/>
        <a:ext cx="298674" cy="299480"/>
      </dsp:txXfrm>
    </dsp:sp>
    <dsp:sp modelId="{E093F54D-6081-47E2-B1F0-39248F5FBCA9}">
      <dsp:nvSpPr>
        <dsp:cNvPr id="0" name=""/>
        <dsp:cNvSpPr/>
      </dsp:nvSpPr>
      <dsp:spPr>
        <a:xfrm>
          <a:off x="8457652" y="987180"/>
          <a:ext cx="2012630" cy="12075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Evaluation &amp; Validation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8493021" y="1022549"/>
        <a:ext cx="1941892" cy="1136840"/>
      </dsp:txXfrm>
    </dsp:sp>
    <dsp:sp modelId="{E8F5676D-B7C2-4D68-9E9F-221A9E2D8E31}">
      <dsp:nvSpPr>
        <dsp:cNvPr id="0" name=""/>
        <dsp:cNvSpPr/>
      </dsp:nvSpPr>
      <dsp:spPr>
        <a:xfrm rot="5400000">
          <a:off x="9250629" y="2335643"/>
          <a:ext cx="426677" cy="499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chemeClr val="tx1"/>
            </a:solidFill>
          </a:endParaRPr>
        </a:p>
      </dsp:txBody>
      <dsp:txXfrm rot="-5400000">
        <a:off x="9314228" y="2371871"/>
        <a:ext cx="299480" cy="298674"/>
      </dsp:txXfrm>
    </dsp:sp>
    <dsp:sp modelId="{29467C02-AB0A-4F07-862D-388F2A7620CE}">
      <dsp:nvSpPr>
        <dsp:cNvPr id="0" name=""/>
        <dsp:cNvSpPr/>
      </dsp:nvSpPr>
      <dsp:spPr>
        <a:xfrm>
          <a:off x="8457652" y="2999811"/>
          <a:ext cx="2012630" cy="120757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Generate new ideas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8493021" y="3035180"/>
        <a:ext cx="1941892" cy="1136840"/>
      </dsp:txXfrm>
    </dsp:sp>
    <dsp:sp modelId="{8ECCDD90-2754-48F3-BA89-A38E047B30C5}">
      <dsp:nvSpPr>
        <dsp:cNvPr id="0" name=""/>
        <dsp:cNvSpPr/>
      </dsp:nvSpPr>
      <dsp:spPr>
        <a:xfrm rot="10800000">
          <a:off x="7853863" y="3354034"/>
          <a:ext cx="426677" cy="499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chemeClr val="tx1"/>
            </a:solidFill>
          </a:endParaRPr>
        </a:p>
      </dsp:txBody>
      <dsp:txXfrm rot="10800000">
        <a:off x="7981866" y="3453860"/>
        <a:ext cx="298674" cy="299480"/>
      </dsp:txXfrm>
    </dsp:sp>
    <dsp:sp modelId="{1CCA4F38-926F-462B-AA28-CE102A9A3140}">
      <dsp:nvSpPr>
        <dsp:cNvPr id="0" name=""/>
        <dsp:cNvSpPr/>
      </dsp:nvSpPr>
      <dsp:spPr>
        <a:xfrm>
          <a:off x="5639969" y="2999811"/>
          <a:ext cx="2012630" cy="12075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Selection of best ideas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675338" y="3035180"/>
        <a:ext cx="1941892" cy="1136840"/>
      </dsp:txXfrm>
    </dsp:sp>
    <dsp:sp modelId="{0DF5CF4D-6CDA-4CD5-BAD1-DC1B41DADAC3}">
      <dsp:nvSpPr>
        <dsp:cNvPr id="0" name=""/>
        <dsp:cNvSpPr/>
      </dsp:nvSpPr>
      <dsp:spPr>
        <a:xfrm rot="10800000">
          <a:off x="5036180" y="3354034"/>
          <a:ext cx="426677" cy="499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chemeClr val="tx1"/>
            </a:solidFill>
          </a:endParaRPr>
        </a:p>
      </dsp:txBody>
      <dsp:txXfrm rot="10800000">
        <a:off x="5164183" y="3453860"/>
        <a:ext cx="298674" cy="299480"/>
      </dsp:txXfrm>
    </dsp:sp>
    <dsp:sp modelId="{BFEC0F2A-BD02-4BAD-A460-9862C4DF9D4D}">
      <dsp:nvSpPr>
        <dsp:cNvPr id="0" name=""/>
        <dsp:cNvSpPr/>
      </dsp:nvSpPr>
      <dsp:spPr>
        <a:xfrm>
          <a:off x="2822286" y="2999811"/>
          <a:ext cx="2012630" cy="12075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End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857655" y="3035180"/>
        <a:ext cx="1941892" cy="113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us/dictionary/english/examine" TargetMode="External"/><Relationship Id="rId7" Type="http://schemas.openxmlformats.org/officeDocument/2006/relationships/hyperlink" Target="https://dictionary.cambridge.org/us/dictionary/english/information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ictionary.cambridge.org/us/dictionary/english/discover" TargetMode="External"/><Relationship Id="rId5" Type="http://schemas.openxmlformats.org/officeDocument/2006/relationships/hyperlink" Target="https://dictionary.cambridge.org/us/dictionary/english/order" TargetMode="External"/><Relationship Id="rId4" Type="http://schemas.openxmlformats.org/officeDocument/2006/relationships/hyperlink" Target="https://dictionary.cambridge.org/us/dictionary/english/carefully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ictionary.cambridge.org/us/dictionary/english/animal" TargetMode="External"/><Relationship Id="rId3" Type="http://schemas.openxmlformats.org/officeDocument/2006/relationships/hyperlink" Target="https://dictionary.cambridge.org/us/dictionary/english/system" TargetMode="External"/><Relationship Id="rId7" Type="http://schemas.openxmlformats.org/officeDocument/2006/relationships/hyperlink" Target="https://dictionary.cambridge.org/us/dictionary/english/plant" TargetMode="External"/><Relationship Id="rId12" Type="http://schemas.openxmlformats.org/officeDocument/2006/relationships/hyperlink" Target="https://dictionary.cambridge.org/us/dictionary/english/quality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ictionary.cambridge.org/us/dictionary/english/especially" TargetMode="External"/><Relationship Id="rId11" Type="http://schemas.openxmlformats.org/officeDocument/2006/relationships/hyperlink" Target="https://dictionary.cambridge.org/us/dictionary/english/similar" TargetMode="External"/><Relationship Id="rId5" Type="http://schemas.openxmlformats.org/officeDocument/2006/relationships/hyperlink" Target="https://dictionary.cambridge.org/us/dictionary/english/organize" TargetMode="External"/><Relationship Id="rId10" Type="http://schemas.openxmlformats.org/officeDocument/2006/relationships/hyperlink" Target="https://dictionary.cambridge.org/us/dictionary/english/share" TargetMode="External"/><Relationship Id="rId4" Type="http://schemas.openxmlformats.org/officeDocument/2006/relationships/hyperlink" Target="https://dictionary.cambridge.org/us/dictionary/english/name" TargetMode="External"/><Relationship Id="rId9" Type="http://schemas.openxmlformats.org/officeDocument/2006/relationships/hyperlink" Target="https://dictionary.cambridge.org/us/dictionary/english/group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ctionary.cambridge.org/us/dictionary/english/quality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ictionary.cambridge.org/us/dictionary/english/learned" TargetMode="External"/><Relationship Id="rId5" Type="http://schemas.openxmlformats.org/officeDocument/2006/relationships/hyperlink" Target="https://dictionary.cambridge.org/us/dictionary/english/born" TargetMode="External"/><Relationship Id="rId4" Type="http://schemas.openxmlformats.org/officeDocument/2006/relationships/hyperlink" Target="https://dictionary.cambridge.org/us/dictionary/english/ability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Pattern 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pæt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̬.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ɚn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/: </a:t>
            </a:r>
            <a:endParaRPr dirty="0"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987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1183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8712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128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965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2924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Pattern 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/ˈ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pæt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̬.</a:t>
            </a:r>
            <a:r>
              <a:rPr lang="en-US" b="0" i="0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ɚn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/: </a:t>
            </a:r>
            <a:endParaRPr dirty="0"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dirty="0">
                <a:effectLst/>
              </a:rPr>
              <a:t>Scrutinize 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/ˈ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skru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ː.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t̬ən.aɪz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/:  to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examine"/>
              </a:rPr>
              <a:t>examine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something very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carefully"/>
              </a:rPr>
              <a:t>carefully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in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order"/>
              </a:rPr>
              <a:t>order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to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discover"/>
              </a:rPr>
              <a:t>discover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7" tooltip="information"/>
              </a:rPr>
              <a:t>information</a:t>
            </a:r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1690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Defer = delay / postpone</a:t>
            </a:r>
            <a:endParaRPr dirty="0"/>
          </a:p>
        </p:txBody>
      </p:sp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none" dirty="0"/>
              <a:t>Taxonomy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/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tækˈsɑ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ː.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nə.mi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/: a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system"/>
              </a:rPr>
              <a:t>system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for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naming"/>
              </a:rPr>
              <a:t>naming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organizing"/>
              </a:rPr>
              <a:t>organizing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things,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especially"/>
              </a:rPr>
              <a:t>especially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7" tooltip="plants"/>
              </a:rPr>
              <a:t>plants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8" tooltip="animals"/>
              </a:rPr>
              <a:t>animals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, into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9" tooltip="groups"/>
              </a:rPr>
              <a:t>groups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that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0" tooltip="share"/>
              </a:rPr>
              <a:t>share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1" tooltip="similar"/>
              </a:rPr>
              <a:t>similar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12" tooltip="qualities"/>
              </a:rPr>
              <a:t>qualities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BẢNG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PHÂN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LOẠI</a:t>
            </a:r>
            <a:endParaRPr b="0" u="none" dirty="0"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u="none" dirty="0"/>
              <a:t>Innate 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 u="none" dirty="0" err="1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ɪˈneɪt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/: An innate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3" tooltip="quality"/>
              </a:rPr>
              <a:t>quality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4" tooltip="ability"/>
              </a:rPr>
              <a:t>ability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is one that you were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5" tooltip="born"/>
              </a:rPr>
              <a:t>born</a:t>
            </a:r>
            <a:r>
              <a:rPr lang="en-US" b="0" i="0" u="none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 with, not one you have </a:t>
            </a:r>
            <a:r>
              <a:rPr lang="en-US" b="0" i="0" u="none" strike="noStrike" dirty="0">
                <a:solidFill>
                  <a:srgbClr val="1D2A57"/>
                </a:solidFill>
                <a:effectLst/>
                <a:latin typeface="Arial" panose="020B0604020202020204" pitchFamily="34" charset="0"/>
                <a:hlinkClick r:id="rId6" tooltip="learned"/>
              </a:rPr>
              <a:t>learned</a:t>
            </a:r>
            <a:endParaRPr b="0" u="none" dirty="0"/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518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FF13-BE15-4B5E-B8FA-C0BBD4134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D33E6-F679-4F9C-82C1-F92F23972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BD615-AEA4-4A85-8BD7-1CC452F24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5F9B1-C105-4E59-BC5F-046479EDE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F91DA-90D7-4080-9063-683DCFCE2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2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8E902-5DE5-4965-B0F1-08C16F578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A5CAE-702D-481A-879D-396D78A90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999B5-9FF5-4BDD-909C-9C299A961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A4E95-54F2-45B4-84AD-D160ACBB1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EC5EC-7DC2-4F20-AF25-9668A9DA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7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F05DD2-8D28-45FC-941B-D47CB7516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50795-5CEE-4D30-90D0-A3E3CB3B1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04071-5E43-4077-BD23-843307F9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51FD8-52B5-43D3-A256-6B87F72F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85164-C747-4A08-B4DF-914DAB52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2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B9F6F-EE35-4643-83DE-999A5DF4B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4554E-F3D5-4DCF-96F6-414507B5A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8BD15-ADA5-4E5D-B2FA-68611AD0A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EFB2C-A4A9-4DD5-A91D-76B022C52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01107-C021-41C8-951E-19AEF7436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37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69FB2-A520-4F1D-9337-A2D9AA598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7E12A-E92C-486C-851C-FE6A6DCF3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43180-2529-437C-A044-F23EF0F5E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C2E82-3541-4129-A3DE-38931FFB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90B5B-75FB-4B9D-98CC-B73B0744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80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883C-DE3D-4BE3-B8EC-F612211D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C72C7-E5DC-494B-95C7-8403D6F1BB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19831-4AA2-4FDA-9F54-B2483A96F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06883-9476-434F-9343-85A552799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30291-9F3F-481F-9598-5A0044193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906C0-42DD-4C59-B997-8B9FC1D6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92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E74A-7145-4F37-85C1-20BA0747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E6907-2780-4672-B424-7876D31FA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B173E8-2789-4390-B509-3A2DFABBE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44BBA1-FB46-4AF2-9353-E63A2C11A3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52368A-DDDA-4C35-AD84-6CC8D67D3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64A04D-4DD0-41D1-B2DA-F59F02C86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28302-30A3-4C14-9CEC-F8706EEE4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A7C706-5660-4FAF-BCAD-EFC31DD4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9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DCC52-AFA8-4E28-A2A8-C612DB3F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23A32-B60E-47FC-9510-B3811A65A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0ADA5-CF7C-49CB-8BF0-51E7FC610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AA22B-F26C-4E09-A477-7B945F12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8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C33745-D71E-4796-9A0A-CEB90139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8CCAA3-C104-4107-859C-C8B92641D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45E84-27FD-4494-BD36-BF972B8E8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0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1D91E-FDA6-41E3-8607-7C822FDC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67579-1352-4AF2-9D7C-7CC48202D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66DA8-5045-4930-BE0F-2A35DAC25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EA684-D173-4BA2-83BB-B6863A86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374D4-1E8E-4D4E-881F-2B9F708A7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B503E-5B02-464E-8EE6-6E35C92A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44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ADC5F-81F9-4E46-A0DD-1F4657F21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E34D56-08B3-47FF-94D1-3C2C530F1D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009A8-EDD2-4FA8-B609-E50E5891E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3D793-72A6-4E3C-9FCC-BC9E53BAD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4785E-AB24-43F7-8C23-24786611A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E1B5B-E12A-4F2B-8393-EA4D8322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4962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67262F-B502-45CA-B82F-C7A97CB0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9EBC8-B3D7-49A2-AF8C-FA059A727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88246-0A87-46AC-9F30-B1D905A7ED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6D8F0-BA0E-460A-BFB5-86043A984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A0D85-DFBA-40D3-8501-FB823854A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41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ychologytoday.com/ca/tests/career/creative-problem-solving-tes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 statue of two people&#10;&#10;Description automatically generated with medium confidence">
            <a:extLst>
              <a:ext uri="{FF2B5EF4-FFF2-40B4-BE49-F238E27FC236}">
                <a16:creationId xmlns:a16="http://schemas.microsoft.com/office/drawing/2014/main" id="{4C9A197E-5C35-36A9-F86A-658B8C6F1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Google Shape;88;p1">
            <a:extLst>
              <a:ext uri="{FF2B5EF4-FFF2-40B4-BE49-F238E27FC236}">
                <a16:creationId xmlns:a16="http://schemas.microsoft.com/office/drawing/2014/main" id="{CBBC9937-9C43-51A5-C3DA-10BC981FDD46}"/>
              </a:ext>
            </a:extLst>
          </p:cNvPr>
          <p:cNvSpPr txBox="1">
            <a:spLocks/>
          </p:cNvSpPr>
          <p:nvPr/>
        </p:nvSpPr>
        <p:spPr>
          <a:xfrm>
            <a:off x="8022020" y="4105691"/>
            <a:ext cx="3852041" cy="183405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  <a:buClr>
                <a:srgbClr val="FFFFFF"/>
              </a:buClr>
              <a:buSzPts val="7200"/>
            </a:pPr>
            <a:r>
              <a:rPr lang="en-US" sz="4800" b="1" dirty="0"/>
              <a:t>THINKING AND ANALYSIS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20B5C42-6736-09E2-28FA-362D7DCB0E7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9158227" y="2295131"/>
            <a:ext cx="1579625" cy="173153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E5715C5-D6FA-3528-B7CF-CE61589B857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958" y="380983"/>
            <a:ext cx="2438730" cy="72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3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8F9E532-E029-4F59-BD5D-614088696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203410"/>
              </p:ext>
            </p:extLst>
          </p:nvPr>
        </p:nvGraphicFramePr>
        <p:xfrm>
          <a:off x="724292" y="966667"/>
          <a:ext cx="10955518" cy="5383335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956477">
                  <a:extLst>
                    <a:ext uri="{9D8B030D-6E8A-4147-A177-3AD203B41FA5}">
                      <a16:colId xmlns:a16="http://schemas.microsoft.com/office/drawing/2014/main" val="458965444"/>
                    </a:ext>
                  </a:extLst>
                </a:gridCol>
                <a:gridCol w="7999041">
                  <a:extLst>
                    <a:ext uri="{9D8B030D-6E8A-4147-A177-3AD203B41FA5}">
                      <a16:colId xmlns:a16="http://schemas.microsoft.com/office/drawing/2014/main" val="558921130"/>
                    </a:ext>
                  </a:extLst>
                </a:gridCol>
              </a:tblGrid>
              <a:tr h="6716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MAIN SKILL LEVELS</a:t>
                      </a:r>
                      <a:endParaRPr lang="en-US" sz="2400" b="1" dirty="0">
                        <a:effectLst/>
                        <a:latin typeface="proxima-nova"/>
                      </a:endParaRPr>
                    </a:p>
                  </a:txBody>
                  <a:tcPr marL="14014" marR="14014" marT="10510" marB="1051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>
                          <a:effectLst/>
                        </a:rPr>
                        <a:t>DESCRIPTION</a:t>
                      </a:r>
                      <a:endParaRPr lang="en-US" sz="2400" b="1">
                        <a:effectLst/>
                        <a:latin typeface="proxima-nova"/>
                      </a:endParaRPr>
                    </a:p>
                  </a:txBody>
                  <a:tcPr marL="14014" marR="14014" marT="10510" marB="10510" anchor="ctr"/>
                </a:tc>
                <a:extLst>
                  <a:ext uri="{0D108BD9-81ED-4DB2-BD59-A6C34878D82A}">
                    <a16:rowId xmlns:a16="http://schemas.microsoft.com/office/drawing/2014/main" val="156361776"/>
                  </a:ext>
                </a:extLst>
              </a:tr>
              <a:tr h="1711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>
                          <a:effectLst/>
                        </a:rPr>
                        <a:t>Analyzing</a:t>
                      </a:r>
                      <a:endParaRPr lang="en-US" sz="2800" b="1">
                        <a:effectLst/>
                        <a:latin typeface="proxima-nova"/>
                      </a:endParaRPr>
                    </a:p>
                  </a:txBody>
                  <a:tcPr marL="14014" marR="14014" marT="10510" marB="1051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solidFill>
                            <a:srgbClr val="373D3F"/>
                          </a:solidFill>
                          <a:effectLst/>
                        </a:rPr>
                        <a:t>When you analyze, you have the ability to break down or distinguish the parts of material into its components, so that its organizational structure may be better understood.</a:t>
                      </a:r>
                      <a:endParaRPr lang="en-US" sz="2400" b="0" dirty="0">
                        <a:solidFill>
                          <a:srgbClr val="373D3F"/>
                        </a:solidFill>
                        <a:effectLst/>
                        <a:latin typeface="proxima-nova"/>
                      </a:endParaRPr>
                    </a:p>
                  </a:txBody>
                  <a:tcPr marL="274320" marR="14014" marT="10510" marB="10510" anchor="ctr"/>
                </a:tc>
                <a:extLst>
                  <a:ext uri="{0D108BD9-81ED-4DB2-BD59-A6C34878D82A}">
                    <a16:rowId xmlns:a16="http://schemas.microsoft.com/office/drawing/2014/main" val="688851234"/>
                  </a:ext>
                </a:extLst>
              </a:tr>
              <a:tr h="12888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dirty="0">
                          <a:effectLst/>
                        </a:rPr>
                        <a:t>Evaluating</a:t>
                      </a:r>
                      <a:endParaRPr lang="en-US" sz="2800" b="1" dirty="0">
                        <a:effectLst/>
                        <a:latin typeface="proxima-nova"/>
                      </a:endParaRPr>
                    </a:p>
                  </a:txBody>
                  <a:tcPr marL="14014" marR="14014" marT="10510" marB="1051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solidFill>
                            <a:srgbClr val="373D3F"/>
                          </a:solidFill>
                          <a:effectLst/>
                        </a:rPr>
                        <a:t>With skills in evaluating, you are able to judge, check, and even critique the value of material for a given purpose.</a:t>
                      </a:r>
                      <a:endParaRPr lang="en-US" sz="2400" b="0" dirty="0">
                        <a:solidFill>
                          <a:srgbClr val="373D3F"/>
                        </a:solidFill>
                        <a:effectLst/>
                        <a:latin typeface="proxima-nova"/>
                      </a:endParaRPr>
                    </a:p>
                  </a:txBody>
                  <a:tcPr marL="274320" marR="14014" marT="10510" marB="10510" anchor="ctr"/>
                </a:tc>
                <a:extLst>
                  <a:ext uri="{0D108BD9-81ED-4DB2-BD59-A6C34878D82A}">
                    <a16:rowId xmlns:a16="http://schemas.microsoft.com/office/drawing/2014/main" val="2424133091"/>
                  </a:ext>
                </a:extLst>
              </a:tr>
              <a:tr h="17114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dirty="0">
                          <a:effectLst/>
                        </a:rPr>
                        <a:t>Creating</a:t>
                      </a:r>
                      <a:endParaRPr lang="en-US" sz="2800" b="1" dirty="0">
                        <a:effectLst/>
                        <a:latin typeface="proxima-nova"/>
                      </a:endParaRPr>
                    </a:p>
                  </a:txBody>
                  <a:tcPr marL="14014" marR="14014" marT="10510" marB="1051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solidFill>
                            <a:srgbClr val="373D3F"/>
                          </a:solidFill>
                          <a:effectLst/>
                        </a:rPr>
                        <a:t>With skills in creating, you are able to put parts together to form a coherent or unique new whole. You can reorganize elements into a new pattern or structure through generating, planning, or producing.</a:t>
                      </a:r>
                      <a:endParaRPr lang="en-US" sz="2400" b="0" dirty="0">
                        <a:solidFill>
                          <a:srgbClr val="373D3F"/>
                        </a:solidFill>
                        <a:effectLst/>
                        <a:latin typeface="proxima-nova"/>
                      </a:endParaRPr>
                    </a:p>
                  </a:txBody>
                  <a:tcPr marL="274320" marR="14014" marT="10510" marB="10510" anchor="ctr"/>
                </a:tc>
                <a:extLst>
                  <a:ext uri="{0D108BD9-81ED-4DB2-BD59-A6C34878D82A}">
                    <a16:rowId xmlns:a16="http://schemas.microsoft.com/office/drawing/2014/main" val="147541133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487B5F9-2D53-4988-A669-078234DD4C9C}"/>
              </a:ext>
            </a:extLst>
          </p:cNvPr>
          <p:cNvSpPr txBox="1"/>
          <p:nvPr/>
        </p:nvSpPr>
        <p:spPr>
          <a:xfrm>
            <a:off x="763466" y="290918"/>
            <a:ext cx="10877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DESCRIPTIONS OF THE BLOOM’S TAXONOMY - </a:t>
            </a:r>
            <a:r>
              <a:rPr lang="en-US" sz="2800" b="1" dirty="0">
                <a:effectLst/>
              </a:rPr>
              <a:t>THE COGNITIVE DOMAIN</a:t>
            </a:r>
            <a:endParaRPr lang="en-US" sz="2800" b="1" dirty="0">
              <a:effectLst/>
              <a:latin typeface="proxima-nova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5016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7540028" y="539886"/>
            <a:ext cx="4087306" cy="288911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chemeClr val="accent1"/>
              </a:buClr>
              <a:buSzPts val="4400"/>
            </a:pPr>
            <a:r>
              <a:rPr lang="en-US" sz="5400" dirty="0"/>
              <a:t>2. </a:t>
            </a:r>
            <a:r>
              <a:rPr lang="en-US" sz="5400" b="1" dirty="0"/>
              <a:t>Creative Thinking Skills</a:t>
            </a:r>
            <a:br>
              <a:rPr lang="en-US" sz="5400" b="1" dirty="0"/>
            </a:br>
            <a:endParaRPr lang="en-US" sz="5400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/>
          <a:srcRect l="23943" r="7646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18" name="Google Shape;137;p8">
            <a:extLst>
              <a:ext uri="{FF2B5EF4-FFF2-40B4-BE49-F238E27FC236}">
                <a16:creationId xmlns:a16="http://schemas.microsoft.com/office/drawing/2014/main" id="{F178E022-CED7-4D6F-B3E0-3BB3717CFC31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6794338" y="3037124"/>
            <a:ext cx="4915623" cy="288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" lvl="0" indent="0" algn="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</a:pPr>
            <a:r>
              <a:rPr lang="en-US" sz="3200" b="1" dirty="0"/>
              <a:t>“</a:t>
            </a:r>
            <a:r>
              <a:rPr lang="en-US" sz="3200" b="1" dirty="0">
                <a:solidFill>
                  <a:srgbClr val="FFFF00"/>
                </a:solidFill>
              </a:rPr>
              <a:t>Everybody has a creative potential </a:t>
            </a:r>
            <a:r>
              <a:rPr lang="en-US" sz="3200" dirty="0"/>
              <a:t>and from the moment you can express this creative potential, </a:t>
            </a:r>
            <a:r>
              <a:rPr lang="en-US" sz="3200" b="1" dirty="0">
                <a:solidFill>
                  <a:srgbClr val="FFFF00"/>
                </a:solidFill>
              </a:rPr>
              <a:t>you can start changing the world</a:t>
            </a:r>
            <a:r>
              <a:rPr lang="en-US" sz="3200" dirty="0"/>
              <a:t>.”</a:t>
            </a:r>
            <a:endParaRPr sz="3200" dirty="0"/>
          </a:p>
          <a:p>
            <a:pPr marL="45720" lvl="0" indent="0" algn="r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</a:pPr>
            <a:r>
              <a:rPr lang="en-US" sz="2600" dirty="0"/>
              <a:t> </a:t>
            </a:r>
            <a:r>
              <a:rPr lang="en-US" sz="2600" i="1" dirty="0"/>
              <a:t>Paulo Coelho, author and lyricist</a:t>
            </a:r>
            <a:endParaRPr sz="2600" i="1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Google Shape;144;p9"/>
          <p:cNvSpPr txBox="1">
            <a:spLocks noGrp="1"/>
          </p:cNvSpPr>
          <p:nvPr>
            <p:ph type="body" idx="4294967295"/>
          </p:nvPr>
        </p:nvSpPr>
        <p:spPr>
          <a:xfrm>
            <a:off x="838199" y="967200"/>
            <a:ext cx="6433101" cy="427763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 lnSpcReduction="20000"/>
          </a:bodyPr>
          <a:lstStyle/>
          <a:p>
            <a:pPr marL="228600" lvl="0">
              <a:spcBef>
                <a:spcPts val="0"/>
              </a:spcBef>
              <a:spcAft>
                <a:spcPts val="600"/>
              </a:spcAft>
            </a:pPr>
            <a:endParaRPr lang="en-US" dirty="0">
              <a:highlight>
                <a:srgbClr val="FFFFFF"/>
              </a:highlight>
            </a:endParaRPr>
          </a:p>
          <a:p>
            <a:pPr marL="228600" lvl="0">
              <a:spcBef>
                <a:spcPts val="0"/>
              </a:spcBef>
              <a:spcAft>
                <a:spcPts val="600"/>
              </a:spcAft>
              <a:buSzPts val="1760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Everyone has creative abilities.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/>
              <a:t>It’s true of everyone who fully expresses creative abilities as well as those who express them very little or not at all.</a:t>
            </a:r>
          </a:p>
          <a:p>
            <a:pPr marL="228600" lvl="0">
              <a:spcBef>
                <a:spcPts val="0"/>
              </a:spcBef>
              <a:spcAft>
                <a:spcPts val="600"/>
              </a:spcAft>
            </a:pPr>
            <a:endParaRPr lang="en-US" sz="1600" dirty="0"/>
          </a:p>
          <a:p>
            <a:pPr marL="228600" lvl="0">
              <a:spcBef>
                <a:spcPts val="0"/>
              </a:spcBef>
              <a:spcAft>
                <a:spcPts val="600"/>
              </a:spcAft>
              <a:buSzPts val="1760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All humans are innately creative</a:t>
            </a:r>
            <a:r>
              <a:rPr lang="en-US" dirty="0"/>
              <a:t>, especially if creativity is understood as a problem-solving skill.</a:t>
            </a:r>
          </a:p>
          <a:p>
            <a:pPr marL="228600" lvl="0">
              <a:spcBef>
                <a:spcPts val="0"/>
              </a:spcBef>
              <a:spcAft>
                <a:spcPts val="600"/>
              </a:spcAft>
            </a:pPr>
            <a:endParaRPr lang="en-US" sz="1400" dirty="0"/>
          </a:p>
          <a:p>
            <a:pPr marL="228600" lvl="0">
              <a:spcBef>
                <a:spcPts val="0"/>
              </a:spcBef>
              <a:spcAft>
                <a:spcPts val="600"/>
              </a:spcAft>
              <a:buSzPts val="1760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Creativity is inspired when there is a problem to solve</a:t>
            </a:r>
            <a:r>
              <a:rPr lang="en-US" b="1" dirty="0"/>
              <a:t>.</a:t>
            </a:r>
            <a:r>
              <a:rPr lang="en-US" dirty="0"/>
              <a:t> As a creative thinker, you are curious, optimistic, and imaginative.</a:t>
            </a:r>
          </a:p>
        </p:txBody>
      </p:sp>
      <p:pic>
        <p:nvPicPr>
          <p:cNvPr id="195" name="Picture 194" descr="Lightbulb idea concept">
            <a:extLst>
              <a:ext uri="{FF2B5EF4-FFF2-40B4-BE49-F238E27FC236}">
                <a16:creationId xmlns:a16="http://schemas.microsoft.com/office/drawing/2014/main" id="{C79F27F0-805E-435B-9131-FE64EE10F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1" r="56189" b="-1"/>
          <a:stretch/>
        </p:blipFill>
        <p:spPr>
          <a:xfrm>
            <a:off x="7687988" y="10"/>
            <a:ext cx="4500964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F5438-2A66-490F-A978-4734CC0564F2}"/>
              </a:ext>
            </a:extLst>
          </p:cNvPr>
          <p:cNvSpPr txBox="1"/>
          <p:nvPr/>
        </p:nvSpPr>
        <p:spPr>
          <a:xfrm>
            <a:off x="907330" y="443979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4000" b="1" i="0" dirty="0">
                <a:solidFill>
                  <a:srgbClr val="077FAB"/>
                </a:solidFill>
                <a:effectLst/>
                <a:latin typeface="proxima-nova"/>
              </a:rPr>
              <a:t>Creative Thinking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6A6901-6FB0-408C-BF87-FC8DBBA332CC}"/>
              </a:ext>
            </a:extLst>
          </p:cNvPr>
          <p:cNvSpPr txBox="1"/>
          <p:nvPr/>
        </p:nvSpPr>
        <p:spPr>
          <a:xfrm>
            <a:off x="635057" y="4997586"/>
            <a:ext cx="80112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373D3F"/>
                </a:solidFill>
                <a:effectLst/>
                <a:latin typeface="proxima-nova"/>
              </a:rPr>
              <a:t>Creativity is inspired when there is a problem to solve</a:t>
            </a:r>
            <a:r>
              <a:rPr lang="en-US" sz="2400" b="0" i="0" dirty="0">
                <a:solidFill>
                  <a:srgbClr val="373D3F"/>
                </a:solidFill>
                <a:effectLst/>
                <a:latin typeface="proxima-nova"/>
              </a:rPr>
              <a:t>. Considered as an act of problem-solving, creativity can be understood as a </a:t>
            </a:r>
            <a:r>
              <a:rPr lang="en-US" sz="2400" b="1" i="1" dirty="0">
                <a:solidFill>
                  <a:srgbClr val="373D3F"/>
                </a:solidFill>
                <a:effectLst/>
                <a:latin typeface="proxima-nova"/>
              </a:rPr>
              <a:t>skill</a:t>
            </a:r>
            <a:r>
              <a:rPr lang="en-US" sz="2400" b="0" i="0" dirty="0">
                <a:solidFill>
                  <a:srgbClr val="373D3F"/>
                </a:solidFill>
                <a:effectLst/>
                <a:latin typeface="proxima-nova"/>
              </a:rPr>
              <a:t>—as opposed to an inborn talent or natural “gift”—that </a:t>
            </a:r>
            <a:r>
              <a:rPr lang="en-US" sz="2400" b="1" i="1" dirty="0">
                <a:solidFill>
                  <a:srgbClr val="373D3F"/>
                </a:solidFill>
                <a:effectLst/>
                <a:latin typeface="proxima-nova"/>
              </a:rPr>
              <a:t>can be taught as well as learned</a:t>
            </a:r>
            <a:r>
              <a:rPr lang="en-US" sz="2400" b="0" i="0" dirty="0">
                <a:solidFill>
                  <a:srgbClr val="373D3F"/>
                </a:solidFill>
                <a:effectLst/>
                <a:latin typeface="proxima-nova"/>
              </a:rPr>
              <a:t>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build="p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"/>
          <p:cNvSpPr txBox="1">
            <a:spLocks noGrp="1"/>
          </p:cNvSpPr>
          <p:nvPr>
            <p:ph type="title"/>
          </p:nvPr>
        </p:nvSpPr>
        <p:spPr>
          <a:xfrm>
            <a:off x="88062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3200" b="1" cap="none" dirty="0"/>
              <a:t>ACTIVITY: ASSESS YOUR CREATIVE PROBLEM-SOLVING SKILLS</a:t>
            </a:r>
            <a:endParaRPr sz="3200" dirty="0"/>
          </a:p>
        </p:txBody>
      </p:sp>
      <p:sp>
        <p:nvSpPr>
          <p:cNvPr id="151" name="Google Shape;151;p10"/>
          <p:cNvSpPr txBox="1">
            <a:spLocks noGrp="1"/>
          </p:cNvSpPr>
          <p:nvPr>
            <p:ph idx="1"/>
          </p:nvPr>
        </p:nvSpPr>
        <p:spPr>
          <a:xfrm>
            <a:off x="880620" y="1690688"/>
            <a:ext cx="10515600" cy="46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b="1" u="sng" dirty="0"/>
              <a:t>Objective</a:t>
            </a:r>
            <a:endParaRPr dirty="0"/>
          </a:p>
          <a:p>
            <a:pPr lvl="1" indent="-182880">
              <a:spcBef>
                <a:spcPts val="1400"/>
              </a:spcBef>
              <a:buSzPct val="80000"/>
            </a:pPr>
            <a:r>
              <a:rPr lang="en-US" sz="2000" dirty="0"/>
              <a:t>Evaluate your attitude toward problem-solving in the context of cultivating creative thinking.</a:t>
            </a:r>
            <a:endParaRPr sz="2000" dirty="0"/>
          </a:p>
          <a:p>
            <a:pPr marL="4572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80000"/>
              <a:buNone/>
            </a:pPr>
            <a:r>
              <a:rPr lang="en-US" b="1" u="sng" dirty="0"/>
              <a:t>Directions:</a:t>
            </a:r>
            <a:endParaRPr dirty="0"/>
          </a:p>
          <a:p>
            <a:pPr lvl="1" indent="-182880">
              <a:spcBef>
                <a:spcPts val="1400"/>
              </a:spcBef>
              <a:buSzPct val="80000"/>
            </a:pPr>
            <a:r>
              <a:rPr lang="en-US" sz="2000" dirty="0"/>
              <a:t>Access </a:t>
            </a:r>
            <a:r>
              <a:rPr lang="en-US" sz="2000" i="1" dirty="0"/>
              <a:t>Psychology Today</a:t>
            </a:r>
            <a:r>
              <a:rPr lang="en-US" sz="2000" dirty="0"/>
              <a:t>’s </a:t>
            </a:r>
            <a:r>
              <a:rPr lang="en-US" sz="2000" b="1" u="sng" dirty="0">
                <a:solidFill>
                  <a:schemeClr val="hlink"/>
                </a:solidFill>
                <a:hlinkClick r:id="rId3"/>
              </a:rPr>
              <a:t>Creative Problem-Solving Test</a:t>
            </a:r>
            <a:r>
              <a:rPr lang="en-US" sz="2000" dirty="0"/>
              <a:t> at the </a:t>
            </a:r>
            <a:r>
              <a:rPr lang="en-US" sz="2000" i="1" dirty="0"/>
              <a:t>Psychology Today</a:t>
            </a:r>
            <a:r>
              <a:rPr lang="en-US" sz="2000" dirty="0"/>
              <a:t> Web site.</a:t>
            </a:r>
            <a:endParaRPr sz="2000" dirty="0"/>
          </a:p>
          <a:p>
            <a:pPr lvl="1" indent="-182880">
              <a:spcBef>
                <a:spcPts val="1400"/>
              </a:spcBef>
              <a:buSzPct val="80000"/>
            </a:pPr>
            <a:r>
              <a:rPr lang="en-US" sz="2000" dirty="0"/>
              <a:t>Read the introductory text, which explains how creativity is linked to fundamental qualities of thinking, such as flexibility and tolerance of ambiguity.</a:t>
            </a:r>
            <a:endParaRPr sz="2000" dirty="0"/>
          </a:p>
          <a:p>
            <a:pPr lvl="1" indent="-182880">
              <a:spcBef>
                <a:spcPts val="1400"/>
              </a:spcBef>
              <a:buSzPct val="80000"/>
            </a:pPr>
            <a:r>
              <a:rPr lang="en-US" sz="2000" dirty="0"/>
              <a:t>Then advance to the questions by clicking on the “Take The Test” button. The test has 20 questions and will take roughly 10 minutes.</a:t>
            </a:r>
            <a:endParaRPr sz="2000" dirty="0"/>
          </a:p>
          <a:p>
            <a:pPr lvl="1" indent="-182880">
              <a:spcBef>
                <a:spcPts val="1400"/>
              </a:spcBef>
              <a:buSzPct val="80000"/>
            </a:pPr>
            <a:r>
              <a:rPr lang="en-US" sz="2000" dirty="0"/>
              <a:t>After finishing the test, you will receive a Snapshot Report with an introduction, a graph, and a personalized interpretation for one of your test scores.</a:t>
            </a:r>
            <a:endParaRPr sz="2000" dirty="0"/>
          </a:p>
          <a:p>
            <a:pPr lvl="1" indent="-182880">
              <a:spcBef>
                <a:spcPts val="1400"/>
              </a:spcBef>
              <a:buSzPct val="80000"/>
            </a:pPr>
            <a:r>
              <a:rPr lang="en-US" sz="2000" dirty="0"/>
              <a:t>Complete any further steps by following your instructor’s directions.</a:t>
            </a:r>
            <a:endParaRPr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9065250-4467-492F-82B8-9E143535BACF}"/>
              </a:ext>
            </a:extLst>
          </p:cNvPr>
          <p:cNvSpPr txBox="1"/>
          <p:nvPr/>
        </p:nvSpPr>
        <p:spPr>
          <a:xfrm>
            <a:off x="4551997" y="804422"/>
            <a:ext cx="752856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  <a:defRPr sz="2800" b="0" i="0">
                <a:solidFill>
                  <a:srgbClr val="373D3F"/>
                </a:solidFill>
                <a:effectLst/>
                <a:latin typeface="proxima-nova"/>
              </a:defRPr>
            </a:lvl1pPr>
          </a:lstStyle>
          <a:p>
            <a:r>
              <a:rPr lang="en-US" sz="2600" dirty="0">
                <a:solidFill>
                  <a:srgbClr val="0070C0"/>
                </a:solidFill>
              </a:rPr>
              <a:t>Design sample exam questions to test your knowledge as you study for a final.</a:t>
            </a:r>
          </a:p>
          <a:p>
            <a:r>
              <a:rPr lang="en-US" sz="2600" dirty="0">
                <a:solidFill>
                  <a:srgbClr val="0070C0"/>
                </a:solidFill>
              </a:rPr>
              <a:t>Devise a social media strategy for a club on campus.</a:t>
            </a:r>
          </a:p>
          <a:p>
            <a:r>
              <a:rPr lang="en-US" sz="2600" dirty="0">
                <a:solidFill>
                  <a:srgbClr val="0070C0"/>
                </a:solidFill>
              </a:rPr>
              <a:t>Propose an education plan for a major you are designing for yourself.</a:t>
            </a:r>
          </a:p>
          <a:p>
            <a:r>
              <a:rPr lang="en-US" sz="2600" dirty="0">
                <a:solidFill>
                  <a:srgbClr val="0070C0"/>
                </a:solidFill>
              </a:rPr>
              <a:t>Prepare a speech that you will give in a debate in your course.</a:t>
            </a:r>
          </a:p>
          <a:p>
            <a:r>
              <a:rPr lang="en-US" sz="2600" dirty="0">
                <a:solidFill>
                  <a:srgbClr val="0070C0"/>
                </a:solidFill>
              </a:rPr>
              <a:t>Develop a pattern for a costume in a theatrical production.</a:t>
            </a:r>
          </a:p>
          <a:p>
            <a:r>
              <a:rPr lang="en-US" sz="2600" dirty="0">
                <a:solidFill>
                  <a:srgbClr val="0070C0"/>
                </a:solidFill>
              </a:rPr>
              <a:t>Arrange audience seats in your classroom to maximize attention during your presentation.</a:t>
            </a:r>
          </a:p>
          <a:p>
            <a:r>
              <a:rPr lang="en-US" sz="2600" dirty="0">
                <a:solidFill>
                  <a:srgbClr val="0070C0"/>
                </a:solidFill>
              </a:rPr>
              <a:t>Arrange an eye-catching holiday display in your dormitory or apartment building.</a:t>
            </a:r>
          </a:p>
        </p:txBody>
      </p:sp>
      <p:sp>
        <p:nvSpPr>
          <p:cNvPr id="7" name="Google Shape;156;p11">
            <a:extLst>
              <a:ext uri="{FF2B5EF4-FFF2-40B4-BE49-F238E27FC236}">
                <a16:creationId xmlns:a16="http://schemas.microsoft.com/office/drawing/2014/main" id="{4B356020-5C32-4F58-B0D9-114FC65E58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443" y="298156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</a:pPr>
            <a:r>
              <a:rPr lang="en-US" b="1" dirty="0"/>
              <a:t>Creative Thinking in Education</a:t>
            </a:r>
            <a:br>
              <a:rPr lang="en-US" b="1" dirty="0"/>
            </a:b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138AA-D737-449F-BB6D-38203B67219B}"/>
              </a:ext>
            </a:extLst>
          </p:cNvPr>
          <p:cNvSpPr txBox="1"/>
          <p:nvPr/>
        </p:nvSpPr>
        <p:spPr>
          <a:xfrm>
            <a:off x="883836" y="3512856"/>
            <a:ext cx="313277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2400" b="0" i="0" dirty="0">
                <a:solidFill>
                  <a:srgbClr val="373D3F"/>
                </a:solidFill>
                <a:effectLst/>
                <a:latin typeface="proxima-nova"/>
              </a:rPr>
              <a:t>College is great ground for enhancing creative thinking skills.</a:t>
            </a:r>
          </a:p>
          <a:p>
            <a:pPr algn="r" fontAlgn="base"/>
            <a:r>
              <a:rPr lang="en-US" sz="2400" b="0" i="0" dirty="0">
                <a:solidFill>
                  <a:srgbClr val="373D3F"/>
                </a:solidFill>
                <a:effectLst/>
                <a:latin typeface="proxima-nova"/>
              </a:rPr>
              <a:t>These are some college  activities that can stimulate creative thinking. Are any familiar to you?</a:t>
            </a:r>
          </a:p>
        </p:txBody>
      </p:sp>
      <p:pic>
        <p:nvPicPr>
          <p:cNvPr id="9" name="Picture 2" descr="image depicting thinking outside th ebox">
            <a:extLst>
              <a:ext uri="{FF2B5EF4-FFF2-40B4-BE49-F238E27FC236}">
                <a16:creationId xmlns:a16="http://schemas.microsoft.com/office/drawing/2014/main" id="{4C931238-D9EE-4E0E-85C2-8F70B3B8E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83" y="1660806"/>
            <a:ext cx="1627678" cy="16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78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>
            <a:spLocks noGrp="1"/>
          </p:cNvSpPr>
          <p:nvPr>
            <p:ph type="title"/>
          </p:nvPr>
        </p:nvSpPr>
        <p:spPr>
          <a:xfrm>
            <a:off x="111443" y="298156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</a:pPr>
            <a:r>
              <a:rPr lang="en-US" b="1" dirty="0"/>
              <a:t>Creative Thinking in Education</a:t>
            </a:r>
            <a:br>
              <a:rPr lang="en-US" b="1" dirty="0"/>
            </a:b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065250-4467-492F-82B8-9E143535BACF}"/>
              </a:ext>
            </a:extLst>
          </p:cNvPr>
          <p:cNvSpPr txBox="1"/>
          <p:nvPr/>
        </p:nvSpPr>
        <p:spPr>
          <a:xfrm>
            <a:off x="4439920" y="1347904"/>
            <a:ext cx="752856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0070C0"/>
                </a:solidFill>
                <a:effectLst/>
                <a:latin typeface="proxima-nova"/>
              </a:rPr>
              <a:t>Participate in a brainstorming session with your fellow musicians on how you will collaborate to write a musical composition.</a:t>
            </a:r>
          </a:p>
          <a:p>
            <a:pPr marL="285750" indent="-285750" algn="l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0070C0"/>
                </a:solidFill>
                <a:effectLst/>
                <a:latin typeface="proxima-nova"/>
              </a:rPr>
              <a:t>Draft a script for a video production that will be shown to several college administrators.</a:t>
            </a:r>
          </a:p>
          <a:p>
            <a:pPr marL="285750" indent="-285750" algn="l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0070C0"/>
                </a:solidFill>
                <a:effectLst/>
                <a:latin typeface="proxima-nova"/>
              </a:rPr>
              <a:t>Compose a set of requests and recommendations for a campus office to improve its customer service.</a:t>
            </a:r>
          </a:p>
          <a:p>
            <a:pPr marL="285750" indent="-285750" algn="l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0070C0"/>
                </a:solidFill>
                <a:effectLst/>
                <a:latin typeface="proxima-nova"/>
              </a:rPr>
              <a:t>Develop a marketing pitch for a mock business you are developing.</a:t>
            </a:r>
          </a:p>
          <a:p>
            <a:pPr marL="285750" indent="-285750" algn="l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0070C0"/>
                </a:solidFill>
                <a:effectLst/>
                <a:latin typeface="proxima-nova"/>
              </a:rPr>
              <a:t>Develop a comprehensive energy-reduction plan for your cohousing arrangement.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BD09A6-FD87-4D20-B581-2305647F3D03}"/>
              </a:ext>
            </a:extLst>
          </p:cNvPr>
          <p:cNvSpPr txBox="1"/>
          <p:nvPr/>
        </p:nvSpPr>
        <p:spPr>
          <a:xfrm>
            <a:off x="883836" y="3512856"/>
            <a:ext cx="313277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en-US" sz="2400" b="0" i="0" dirty="0">
                <a:solidFill>
                  <a:srgbClr val="373D3F"/>
                </a:solidFill>
                <a:effectLst/>
                <a:latin typeface="proxima-nova"/>
              </a:rPr>
              <a:t>College is great ground for enhancing creative thinking skills.</a:t>
            </a:r>
          </a:p>
          <a:p>
            <a:pPr algn="r" fontAlgn="base"/>
            <a:r>
              <a:rPr lang="en-US" sz="2400" b="0" i="0" dirty="0">
                <a:solidFill>
                  <a:srgbClr val="373D3F"/>
                </a:solidFill>
                <a:effectLst/>
                <a:latin typeface="proxima-nova"/>
              </a:rPr>
              <a:t>These are some college  activities that can stimulate creative thinking. Are any familiar to you?</a:t>
            </a:r>
          </a:p>
        </p:txBody>
      </p:sp>
      <p:pic>
        <p:nvPicPr>
          <p:cNvPr id="1026" name="Picture 2" descr="image depicting thinking outside th ebox">
            <a:extLst>
              <a:ext uri="{FF2B5EF4-FFF2-40B4-BE49-F238E27FC236}">
                <a16:creationId xmlns:a16="http://schemas.microsoft.com/office/drawing/2014/main" id="{C751794E-BBF1-40FF-B1B3-0149E1FF8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383" y="1660806"/>
            <a:ext cx="1627678" cy="168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602827" y="389467"/>
            <a:ext cx="7233233" cy="60621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3600" b="1" dirty="0">
                <a:solidFill>
                  <a:srgbClr val="0070C0"/>
                </a:solidFill>
              </a:rPr>
              <a:t>How to Stimulate Creative Thinking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168" name="Picture 165" descr="People working on ideas">
            <a:extLst>
              <a:ext uri="{FF2B5EF4-FFF2-40B4-BE49-F238E27FC236}">
                <a16:creationId xmlns:a16="http://schemas.microsoft.com/office/drawing/2014/main" id="{54C14BB6-7D67-4C6D-8BDA-19C08E50F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39" r="34924" b="2"/>
          <a:stretch/>
        </p:blipFill>
        <p:spPr>
          <a:xfrm>
            <a:off x="7214735" y="10"/>
            <a:ext cx="497726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3DBC76-0286-4512-834D-1D404D8C7F30}"/>
              </a:ext>
            </a:extLst>
          </p:cNvPr>
          <p:cNvSpPr txBox="1"/>
          <p:nvPr/>
        </p:nvSpPr>
        <p:spPr>
          <a:xfrm>
            <a:off x="602828" y="1096135"/>
            <a:ext cx="6502401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+mj-lt"/>
              <a:buAutoNum type="arabicPeriod"/>
            </a:pPr>
            <a:r>
              <a:rPr lang="en-US" sz="2800" b="1" i="0" dirty="0">
                <a:solidFill>
                  <a:srgbClr val="373D3F"/>
                </a:solidFill>
                <a:effectLst/>
                <a:latin typeface="proxima-nova"/>
              </a:rPr>
              <a:t>Sleep on it.</a:t>
            </a:r>
            <a:r>
              <a:rPr lang="en-US" sz="2800" b="0" i="0" dirty="0">
                <a:solidFill>
                  <a:srgbClr val="373D3F"/>
                </a:solidFill>
                <a:effectLst/>
                <a:latin typeface="proxima-nova"/>
              </a:rPr>
              <a:t> 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Over the years, researchers have found that the REM sleep cycle boosts our creativity and problem-solving abilities, providing us with innovative ideas or answers to vexing dilemmas when we awaken. </a:t>
            </a:r>
            <a:r>
              <a:rPr lang="en-US" sz="2000" b="1" i="0" dirty="0">
                <a:solidFill>
                  <a:srgbClr val="373D3F"/>
                </a:solidFill>
                <a:effectLst/>
                <a:latin typeface="proxima-nova"/>
              </a:rPr>
              <a:t>Keep a pen and paper by the bed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 so you can write down your nocturnal insights if they wake you up.</a:t>
            </a:r>
            <a:endParaRPr lang="en-US" sz="2100" b="0" i="0" dirty="0">
              <a:solidFill>
                <a:srgbClr val="373D3F"/>
              </a:solidFill>
              <a:effectLst/>
              <a:latin typeface="proxima-nova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200" b="0" i="0" dirty="0">
              <a:solidFill>
                <a:srgbClr val="373D3F"/>
              </a:solidFill>
              <a:effectLst/>
              <a:latin typeface="proxima-nova"/>
            </a:endParaRPr>
          </a:p>
          <a:p>
            <a:pPr marL="457200" indent="-457200" algn="l" fontAlgn="base">
              <a:buFont typeface="+mj-lt"/>
              <a:buAutoNum type="arabicPeriod"/>
            </a:pPr>
            <a:r>
              <a:rPr lang="en-US" sz="2800" b="1" i="0" dirty="0">
                <a:solidFill>
                  <a:srgbClr val="373D3F"/>
                </a:solidFill>
                <a:effectLst/>
                <a:latin typeface="proxima-nova"/>
              </a:rPr>
              <a:t>Go for a run or hit the gym.</a:t>
            </a:r>
            <a:r>
              <a:rPr lang="en-US" sz="2800" b="0" i="0" dirty="0">
                <a:solidFill>
                  <a:srgbClr val="373D3F"/>
                </a:solidFill>
                <a:effectLst/>
                <a:latin typeface="proxima-nova"/>
              </a:rPr>
              <a:t> 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Studies indicate that exercise stimulates creative thinking, and the brainpower boost lasts for a few hours.</a:t>
            </a:r>
            <a:endParaRPr lang="en-US" sz="2100" b="0" i="0" dirty="0">
              <a:solidFill>
                <a:srgbClr val="373D3F"/>
              </a:solidFill>
              <a:effectLst/>
              <a:latin typeface="proxima-nova"/>
            </a:endParaRPr>
          </a:p>
          <a:p>
            <a:pPr marL="457200" indent="-457200" algn="l" fontAlgn="base">
              <a:buFont typeface="+mj-lt"/>
              <a:buAutoNum type="arabicPeriod"/>
            </a:pPr>
            <a:endParaRPr lang="en-US" sz="1200" b="1" i="0" dirty="0">
              <a:solidFill>
                <a:srgbClr val="373D3F"/>
              </a:solidFill>
              <a:effectLst/>
              <a:latin typeface="proxima-nova"/>
            </a:endParaRPr>
          </a:p>
          <a:p>
            <a:pPr marL="457200" indent="-457200" algn="l" fontAlgn="base">
              <a:buFont typeface="+mj-lt"/>
              <a:buAutoNum type="arabicPeriod"/>
            </a:pPr>
            <a:r>
              <a:rPr lang="en-US" sz="2800" b="1" i="0" dirty="0">
                <a:solidFill>
                  <a:srgbClr val="373D3F"/>
                </a:solidFill>
                <a:effectLst/>
                <a:latin typeface="proxima-nova"/>
              </a:rPr>
              <a:t>Allow your mind to wander a few times every day.</a:t>
            </a:r>
            <a:r>
              <a:rPr lang="en-US" sz="2100" b="0" i="0" dirty="0">
                <a:solidFill>
                  <a:srgbClr val="373D3F"/>
                </a:solidFill>
                <a:effectLst/>
                <a:latin typeface="proxima-nova"/>
              </a:rPr>
              <a:t> 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Far from being a waste of time, daydreaming has been found to be an essential part of generating new ideas. If you’re stuck on a problem or creatively blocked, think about something else for a while.</a:t>
            </a:r>
            <a:endParaRPr lang="en-US" sz="2100" b="0" i="0" dirty="0">
              <a:solidFill>
                <a:srgbClr val="373D3F"/>
              </a:solidFill>
              <a:effectLst/>
              <a:latin typeface="proxima-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602827" y="796783"/>
            <a:ext cx="6700797" cy="60621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3600" b="1" dirty="0">
                <a:solidFill>
                  <a:srgbClr val="0070C0"/>
                </a:solidFill>
              </a:rPr>
              <a:t>How to Stimulate Creative Thinking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168" name="Picture 165" descr="People working on ideas">
            <a:extLst>
              <a:ext uri="{FF2B5EF4-FFF2-40B4-BE49-F238E27FC236}">
                <a16:creationId xmlns:a16="http://schemas.microsoft.com/office/drawing/2014/main" id="{54C14BB6-7D67-4C6D-8BDA-19C08E50F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39" r="34924" b="2"/>
          <a:stretch/>
        </p:blipFill>
        <p:spPr>
          <a:xfrm>
            <a:off x="7214735" y="10"/>
            <a:ext cx="497726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DB40D7-964F-442E-8FA9-E5AD771784F2}"/>
              </a:ext>
            </a:extLst>
          </p:cNvPr>
          <p:cNvSpPr txBox="1"/>
          <p:nvPr/>
        </p:nvSpPr>
        <p:spPr>
          <a:xfrm>
            <a:off x="1066800" y="1480016"/>
            <a:ext cx="594021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fontAlgn="base">
              <a:buFont typeface="+mj-lt"/>
              <a:buAutoNum type="arabicPeriod" startAt="4"/>
            </a:pPr>
            <a:r>
              <a:rPr lang="en-US" sz="3200" b="1" i="0" dirty="0">
                <a:solidFill>
                  <a:srgbClr val="373D3F"/>
                </a:solidFill>
                <a:effectLst/>
                <a:latin typeface="proxima-nova"/>
              </a:rPr>
              <a:t>Keep learning.</a:t>
            </a:r>
            <a:r>
              <a:rPr lang="en-US" sz="2400" b="0" i="0" dirty="0">
                <a:solidFill>
                  <a:srgbClr val="373D3F"/>
                </a:solidFill>
                <a:effectLst/>
                <a:latin typeface="proxima-nova"/>
              </a:rPr>
              <a:t> 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Studying something far removed from your area of expertise is especially effective in helping you think in new ways.</a:t>
            </a:r>
            <a:endParaRPr lang="en-US" sz="2400" b="0" i="0" dirty="0">
              <a:solidFill>
                <a:srgbClr val="373D3F"/>
              </a:solidFill>
              <a:effectLst/>
              <a:latin typeface="proxima-nova"/>
            </a:endParaRPr>
          </a:p>
          <a:p>
            <a:pPr marL="457200" indent="-457200" algn="l" fontAlgn="base">
              <a:buFont typeface="+mj-lt"/>
              <a:buAutoNum type="arabicPeriod" startAt="4"/>
            </a:pPr>
            <a:endParaRPr lang="en-US" sz="1200" b="0" i="0" dirty="0">
              <a:solidFill>
                <a:srgbClr val="373D3F"/>
              </a:solidFill>
              <a:effectLst/>
              <a:latin typeface="proxima-nova"/>
            </a:endParaRPr>
          </a:p>
          <a:p>
            <a:pPr marL="457200" indent="-457200" algn="l" fontAlgn="base">
              <a:buFont typeface="+mj-lt"/>
              <a:buAutoNum type="arabicPeriod" startAt="4"/>
            </a:pPr>
            <a:r>
              <a:rPr lang="en-US" sz="3200" b="1" i="0" dirty="0">
                <a:solidFill>
                  <a:srgbClr val="373D3F"/>
                </a:solidFill>
                <a:effectLst/>
                <a:latin typeface="proxima-nova"/>
              </a:rPr>
              <a:t>Put yourself in nerve-racking situations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 once in a while to fire up your brain. Fear and frustration can trigger innovative thinking.</a:t>
            </a:r>
            <a:endParaRPr lang="en-US" sz="2400" b="0" i="0" dirty="0">
              <a:solidFill>
                <a:srgbClr val="373D3F"/>
              </a:solidFill>
              <a:effectLst/>
              <a:latin typeface="proxima-nova"/>
            </a:endParaRPr>
          </a:p>
          <a:p>
            <a:pPr marL="457200" indent="-457200" algn="l" fontAlgn="base">
              <a:buFont typeface="+mj-lt"/>
              <a:buAutoNum type="arabicPeriod" startAt="4"/>
            </a:pPr>
            <a:endParaRPr lang="en-US" sz="1200" b="0" i="0" dirty="0">
              <a:solidFill>
                <a:srgbClr val="373D3F"/>
              </a:solidFill>
              <a:effectLst/>
              <a:latin typeface="proxima-nova"/>
            </a:endParaRPr>
          </a:p>
          <a:p>
            <a:pPr marL="457200" indent="-457200" algn="l" fontAlgn="base">
              <a:buFont typeface="+mj-lt"/>
              <a:buAutoNum type="arabicPeriod" startAt="4"/>
            </a:pPr>
            <a:r>
              <a:rPr lang="en-US" sz="3200" b="1" i="0" dirty="0">
                <a:solidFill>
                  <a:srgbClr val="373D3F"/>
                </a:solidFill>
                <a:effectLst/>
                <a:latin typeface="proxima-nova"/>
              </a:rPr>
              <a:t>Keep a notebook with you</a:t>
            </a:r>
            <a:r>
              <a:rPr lang="en-US" sz="2400" b="0" i="0" dirty="0">
                <a:solidFill>
                  <a:srgbClr val="373D3F"/>
                </a:solidFill>
                <a:effectLst/>
                <a:latin typeface="proxima-nova"/>
              </a:rPr>
              <a:t> </a:t>
            </a:r>
            <a:r>
              <a:rPr lang="en-US" sz="2000" b="0" i="0" dirty="0">
                <a:solidFill>
                  <a:srgbClr val="373D3F"/>
                </a:solidFill>
                <a:effectLst/>
                <a:latin typeface="proxima-nova"/>
              </a:rPr>
              <a:t>so you always have a way to record fleeting thoughts. They’re sometimes the best ideas of all.</a:t>
            </a:r>
            <a:endParaRPr lang="en-US" sz="2400" b="0" i="0" dirty="0">
              <a:solidFill>
                <a:srgbClr val="373D3F"/>
              </a:solidFill>
              <a:effectLst/>
              <a:latin typeface="proxima-nova"/>
            </a:endParaRPr>
          </a:p>
        </p:txBody>
      </p:sp>
    </p:spTree>
    <p:extLst>
      <p:ext uri="{BB962C8B-B14F-4D97-AF65-F5344CB8AC3E}">
        <p14:creationId xmlns:p14="http://schemas.microsoft.com/office/powerpoint/2010/main" val="228962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3880430" y="722384"/>
            <a:ext cx="7160357" cy="222891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chemeClr val="accent1"/>
              </a:buClr>
              <a:buSzPts val="4000"/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Brainstorm of Tips for Creative Thinking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5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7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Google Shape;174;p13">
            <a:extLst>
              <a:ext uri="{FF2B5EF4-FFF2-40B4-BE49-F238E27FC236}">
                <a16:creationId xmlns:a16="http://schemas.microsoft.com/office/drawing/2014/main" id="{BF405F2A-0E15-455B-B2B2-E6B6A20EEE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452373" y="2560661"/>
            <a:ext cx="7870783" cy="407280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rPr lang="en-US" sz="5400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best way to have a good idea is to have lots of ideas.</a:t>
            </a:r>
            <a:endParaRPr sz="660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60"/>
              <a:buNone/>
            </a:pPr>
            <a:r>
              <a:rPr lang="en-US" sz="4400" i="1" dirty="0"/>
              <a:t> </a:t>
            </a:r>
            <a:r>
              <a:rPr lang="en-US" sz="3600" i="1" dirty="0"/>
              <a:t>—Linus Pauling, double Nobel Laureate, chemist, biochemist, and peace campaigner</a:t>
            </a:r>
            <a:endParaRPr sz="4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5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7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27C73B-C0C1-4876-B373-F4F6B118662D}"/>
              </a:ext>
            </a:extLst>
          </p:cNvPr>
          <p:cNvSpPr txBox="1"/>
          <p:nvPr/>
        </p:nvSpPr>
        <p:spPr>
          <a:xfrm>
            <a:off x="1712229" y="1585863"/>
            <a:ext cx="981532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8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SENSING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+mj-lt"/>
              </a:rPr>
              <a:t>Use all your senses</a:t>
            </a:r>
            <a:r>
              <a:rPr lang="en-US" sz="2800" dirty="0">
                <a:latin typeface="+mj-lt"/>
              </a:rPr>
              <a:t> - </a:t>
            </a:r>
            <a:r>
              <a:rPr lang="en-US" sz="2800" b="0" i="0" dirty="0">
                <a:effectLst/>
                <a:latin typeface="+mj-lt"/>
              </a:rPr>
              <a:t>see, taste, smell, touch, hear, think, speak.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+mj-lt"/>
              </a:rPr>
              <a:t>Be a good observer </a:t>
            </a:r>
            <a:r>
              <a:rPr lang="en-US" sz="2800" b="0" i="0" dirty="0">
                <a:effectLst/>
                <a:latin typeface="+mj-lt"/>
              </a:rPr>
              <a:t>of people, nature, and events around you.</a:t>
            </a:r>
          </a:p>
          <a:p>
            <a:pPr algn="l" fontAlgn="base"/>
            <a:r>
              <a:rPr lang="en-US" sz="2800" b="1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THINKING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+mj-lt"/>
              </a:rPr>
              <a:t>Engage thinking </a:t>
            </a:r>
            <a:r>
              <a:rPr lang="en-US" sz="2800" b="0" i="0" dirty="0">
                <a:effectLst/>
                <a:latin typeface="+mj-lt"/>
              </a:rPr>
              <a:t>on the right side of your brain (intuition, open-mindedness, visual perception, rhythm . . .).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+mj-lt"/>
              </a:rPr>
              <a:t>Change  your interpretation </a:t>
            </a:r>
            <a:r>
              <a:rPr lang="en-US" sz="2800" b="0" i="0" dirty="0">
                <a:effectLst/>
                <a:latin typeface="+mj-lt"/>
              </a:rPr>
              <a:t>of an event, situation, behavior, person, or object.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+mj-lt"/>
              </a:rPr>
              <a:t>Allow ideas to incubate</a:t>
            </a:r>
            <a:r>
              <a:rPr lang="en-US" sz="2800" b="0" i="0" dirty="0">
                <a:effectLst/>
                <a:latin typeface="+mj-lt"/>
              </a:rPr>
              <a:t>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+mj-lt"/>
              </a:rPr>
              <a:t>Be open </a:t>
            </a:r>
            <a:r>
              <a:rPr lang="en-US" sz="2800" b="0" i="0" dirty="0">
                <a:effectLst/>
                <a:latin typeface="+mj-lt"/>
              </a:rPr>
              <a:t>to insight as ideas pop into your mind.</a:t>
            </a:r>
          </a:p>
        </p:txBody>
      </p:sp>
      <p:sp>
        <p:nvSpPr>
          <p:cNvPr id="14" name="Google Shape;172;p13">
            <a:extLst>
              <a:ext uri="{FF2B5EF4-FFF2-40B4-BE49-F238E27FC236}">
                <a16:creationId xmlns:a16="http://schemas.microsoft.com/office/drawing/2014/main" id="{8EDE48D2-DC2C-AC9C-96C7-4BE3064D0A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4818" y="497945"/>
            <a:ext cx="7160357" cy="222891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chemeClr val="accent1"/>
              </a:buClr>
              <a:buSzPts val="4000"/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Brainstorm of Tips for Creative Thinking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459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6094476" y="1054477"/>
            <a:ext cx="4840010" cy="180730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dirty="0"/>
              <a:t>Chapter outlines</a:t>
            </a:r>
          </a:p>
        </p:txBody>
      </p:sp>
      <p:pic>
        <p:nvPicPr>
          <p:cNvPr id="5" name="Picture 4" descr="Why the Combination of Analytical Skills and Creativity Is So Valuable –  Career Services | University of Pennsylvania">
            <a:extLst>
              <a:ext uri="{FF2B5EF4-FFF2-40B4-BE49-F238E27FC236}">
                <a16:creationId xmlns:a16="http://schemas.microsoft.com/office/drawing/2014/main" id="{CDF7B0E6-FB18-1878-FF06-67917874A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r="11785" b="1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Google Shape;96;p2"/>
          <p:cNvSpPr txBox="1">
            <a:spLocks noGrp="1"/>
          </p:cNvSpPr>
          <p:nvPr>
            <p:ph idx="1"/>
          </p:nvPr>
        </p:nvSpPr>
        <p:spPr>
          <a:xfrm>
            <a:off x="6198615" y="3841774"/>
            <a:ext cx="4631732" cy="1460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dirty="0"/>
              <a:t>Patterns of thought</a:t>
            </a:r>
          </a:p>
          <a:p>
            <a:pPr marL="514350" indent="-514350"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US" dirty="0"/>
              <a:t>Creative Thinking Skills 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CABA6-DF4B-481A-CD62-2DBB9972731B}"/>
              </a:ext>
            </a:extLst>
          </p:cNvPr>
          <p:cNvSpPr txBox="1"/>
          <p:nvPr/>
        </p:nvSpPr>
        <p:spPr>
          <a:xfrm>
            <a:off x="6094476" y="3090168"/>
            <a:ext cx="4631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FFFFFF"/>
              </a:buClr>
              <a:buSzPts val="7200"/>
            </a:pPr>
            <a:r>
              <a:rPr lang="en-US" sz="2800" b="1" dirty="0"/>
              <a:t>THINKING AND ANALYSIS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5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7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27C73B-C0C1-4876-B373-F4F6B118662D}"/>
              </a:ext>
            </a:extLst>
          </p:cNvPr>
          <p:cNvSpPr txBox="1"/>
          <p:nvPr/>
        </p:nvSpPr>
        <p:spPr>
          <a:xfrm>
            <a:off x="1979289" y="2175853"/>
            <a:ext cx="893290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 dirty="0">
                <a:solidFill>
                  <a:srgbClr val="FFFF00"/>
                </a:solidFill>
                <a:effectLst/>
                <a:latin typeface="+mj-lt"/>
              </a:rPr>
              <a:t>IMAGINING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3D3F"/>
                </a:solidFill>
                <a:effectLst/>
                <a:latin typeface="+mj-lt"/>
              </a:rPr>
              <a:t>Brainstorm by generating ideas with a group of people.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3D3F"/>
                </a:solidFill>
                <a:effectLst/>
                <a:latin typeface="+mj-lt"/>
              </a:rPr>
              <a:t>Ask, “What would happen if . . .”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3D3F"/>
                </a:solidFill>
                <a:effectLst/>
                <a:latin typeface="+mj-lt"/>
              </a:rPr>
              <a:t>Ask, “In how many different ways . . .”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3D3F"/>
                </a:solidFill>
                <a:effectLst/>
                <a:latin typeface="+mj-lt"/>
              </a:rPr>
              <a:t>Develop ideas and expand their possibilities.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3D3F"/>
                </a:solidFill>
                <a:effectLst/>
                <a:latin typeface="+mj-lt"/>
              </a:rPr>
              <a:t>Envision the future.</a:t>
            </a:r>
          </a:p>
        </p:txBody>
      </p:sp>
      <p:sp>
        <p:nvSpPr>
          <p:cNvPr id="14" name="Google Shape;172;p13">
            <a:extLst>
              <a:ext uri="{FF2B5EF4-FFF2-40B4-BE49-F238E27FC236}">
                <a16:creationId xmlns:a16="http://schemas.microsoft.com/office/drawing/2014/main" id="{434F8AF7-B1A9-8CB8-BD87-A151F8B70E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4818" y="861251"/>
            <a:ext cx="7160357" cy="222891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chemeClr val="accent1"/>
              </a:buClr>
              <a:buSzPts val="4000"/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Brainstorm of Tips for Creative Thinking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90396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5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7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27C73B-C0C1-4876-B373-F4F6B118662D}"/>
              </a:ext>
            </a:extLst>
          </p:cNvPr>
          <p:cNvSpPr txBox="1"/>
          <p:nvPr/>
        </p:nvSpPr>
        <p:spPr>
          <a:xfrm>
            <a:off x="1987030" y="2026744"/>
            <a:ext cx="925813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 dirty="0">
                <a:solidFill>
                  <a:srgbClr val="FFFF00"/>
                </a:solidFill>
                <a:effectLst/>
                <a:latin typeface="+mj-lt"/>
              </a:rPr>
              <a:t>SPEAKING AND WRITING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3D3F"/>
                </a:solidFill>
                <a:effectLst/>
                <a:latin typeface="+mj-lt"/>
              </a:rPr>
              <a:t>Use your words and your “voice” when conveying your original ideas.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3D3F"/>
                </a:solidFill>
                <a:effectLst/>
                <a:latin typeface="+mj-lt"/>
              </a:rPr>
              <a:t>Avoid using clichés or overly familiar responses to questions or problems.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3D3F"/>
                </a:solidFill>
                <a:effectLst/>
                <a:latin typeface="+mj-lt"/>
              </a:rPr>
              <a:t>Explain how your ideas move beyond the status quo and contribute to a discussion.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3D3F"/>
                </a:solidFill>
                <a:effectLst/>
                <a:latin typeface="+mj-lt"/>
              </a:rPr>
              <a:t>Take notes.</a:t>
            </a:r>
          </a:p>
        </p:txBody>
      </p:sp>
      <p:sp>
        <p:nvSpPr>
          <p:cNvPr id="14" name="Google Shape;172;p13">
            <a:extLst>
              <a:ext uri="{FF2B5EF4-FFF2-40B4-BE49-F238E27FC236}">
                <a16:creationId xmlns:a16="http://schemas.microsoft.com/office/drawing/2014/main" id="{3D6A7FE8-52EC-EDFF-DEAB-249480056D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4818" y="768797"/>
            <a:ext cx="7160357" cy="222891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chemeClr val="accent1"/>
              </a:buClr>
              <a:buSzPts val="4000"/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Brainstorm of Tips for Creative Thinking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2642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3880430" y="431899"/>
            <a:ext cx="7160357" cy="222891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chemeClr val="accent1"/>
              </a:buClr>
              <a:buSzPts val="4000"/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Brainstorm of Tips for Creative Thinking</a:t>
            </a:r>
          </a:p>
        </p:txBody>
      </p:sp>
      <p:sp>
        <p:nvSpPr>
          <p:cNvPr id="1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5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7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C9694-4DE2-4CA2-B975-29AFA8A9AC71}"/>
              </a:ext>
            </a:extLst>
          </p:cNvPr>
          <p:cNvSpPr txBox="1"/>
          <p:nvPr/>
        </p:nvSpPr>
        <p:spPr>
          <a:xfrm>
            <a:off x="1916934" y="2078356"/>
            <a:ext cx="921424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 dirty="0">
                <a:solidFill>
                  <a:srgbClr val="FFFF00"/>
                </a:solidFill>
                <a:effectLst/>
                <a:latin typeface="+mj-lt"/>
              </a:rPr>
              <a:t>DRAWING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3D3F"/>
                </a:solidFill>
                <a:effectLst/>
                <a:latin typeface="+mj-lt"/>
              </a:rPr>
              <a:t>Use mind-mapping to capture ideas; start with a key concept and write it in the center of your page; use connecting lines, radiating from the central concept, and write down any connected or related ideas that come to you.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3D3F"/>
                </a:solidFill>
                <a:effectLst/>
                <a:latin typeface="+mj-lt"/>
              </a:rPr>
              <a:t>Create pictures or drawings of situations (“rich pictures”) to show them in a different way.</a:t>
            </a:r>
          </a:p>
        </p:txBody>
      </p:sp>
    </p:spTree>
    <p:extLst>
      <p:ext uri="{BB962C8B-B14F-4D97-AF65-F5344CB8AC3E}">
        <p14:creationId xmlns:p14="http://schemas.microsoft.com/office/powerpoint/2010/main" val="4243781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3880430" y="431899"/>
            <a:ext cx="7160357" cy="222891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chemeClr val="accent1"/>
              </a:buClr>
              <a:buSzPts val="4000"/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Brainstorm of Tips for Creative Thinking</a:t>
            </a:r>
          </a:p>
        </p:txBody>
      </p:sp>
      <p:sp>
        <p:nvSpPr>
          <p:cNvPr id="1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5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7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C9694-4DE2-4CA2-B975-29AFA8A9AC71}"/>
              </a:ext>
            </a:extLst>
          </p:cNvPr>
          <p:cNvSpPr txBox="1"/>
          <p:nvPr/>
        </p:nvSpPr>
        <p:spPr>
          <a:xfrm>
            <a:off x="1811753" y="1546354"/>
            <a:ext cx="9424609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1" i="0" dirty="0">
                <a:solidFill>
                  <a:srgbClr val="FFFF00"/>
                </a:solidFill>
                <a:effectLst/>
                <a:latin typeface="+mj-lt"/>
              </a:rPr>
              <a:t>LEARNING</a:t>
            </a:r>
          </a:p>
          <a:p>
            <a:pPr lvl="1" fontAlgn="base"/>
            <a:r>
              <a:rPr lang="en-US" sz="3200" i="0" dirty="0">
                <a:solidFill>
                  <a:srgbClr val="373D3F"/>
                </a:solidFill>
                <a:effectLst/>
                <a:latin typeface="+mj-lt"/>
              </a:rPr>
              <a:t>Find ways to demonstrate your personal investment in projects.</a:t>
            </a:r>
          </a:p>
          <a:p>
            <a:pPr lvl="1" fontAlgn="base"/>
            <a:r>
              <a:rPr lang="en-US" sz="3200" i="0" dirty="0">
                <a:solidFill>
                  <a:srgbClr val="373D3F"/>
                </a:solidFill>
                <a:effectLst/>
                <a:latin typeface="+mj-lt"/>
              </a:rPr>
              <a:t>Gather knowledge and conduct research.</a:t>
            </a:r>
          </a:p>
          <a:p>
            <a:pPr lvl="1" fontAlgn="base"/>
            <a:r>
              <a:rPr lang="en-US" sz="3200" i="0" dirty="0">
                <a:solidFill>
                  <a:srgbClr val="373D3F"/>
                </a:solidFill>
                <a:effectLst/>
                <a:latin typeface="+mj-lt"/>
              </a:rPr>
              <a:t>Have more fun learning!</a:t>
            </a:r>
          </a:p>
          <a:p>
            <a:pPr algn="l" fontAlgn="base"/>
            <a:r>
              <a:rPr lang="en-US" sz="3200" b="1" i="0" dirty="0">
                <a:solidFill>
                  <a:srgbClr val="FFFF00"/>
                </a:solidFill>
                <a:effectLst/>
                <a:latin typeface="+mj-lt"/>
              </a:rPr>
              <a:t>MOVING</a:t>
            </a:r>
          </a:p>
          <a:p>
            <a:pPr lvl="1" fontAlgn="base"/>
            <a:r>
              <a:rPr lang="en-US" sz="3200" i="0" dirty="0">
                <a:solidFill>
                  <a:srgbClr val="373D3F"/>
                </a:solidFill>
                <a:effectLst/>
                <a:latin typeface="+mj-lt"/>
              </a:rPr>
              <a:t>Do physical activities to engage the creative areas of your brain and think differently.</a:t>
            </a:r>
          </a:p>
          <a:p>
            <a:pPr algn="l" fontAlgn="base"/>
            <a:r>
              <a:rPr lang="en-US" sz="3200" b="1" i="0" dirty="0">
                <a:solidFill>
                  <a:srgbClr val="FFFF00"/>
                </a:solidFill>
                <a:effectLst/>
                <a:latin typeface="+mj-lt"/>
              </a:rPr>
              <a:t>RESTING</a:t>
            </a:r>
          </a:p>
          <a:p>
            <a:pPr lvl="1" fontAlgn="base"/>
            <a:r>
              <a:rPr lang="en-US" sz="3200" i="0" dirty="0">
                <a:solidFill>
                  <a:srgbClr val="373D3F"/>
                </a:solidFill>
                <a:effectLst/>
                <a:latin typeface="+mj-lt"/>
              </a:rPr>
              <a:t>Take breaks.</a:t>
            </a:r>
          </a:p>
        </p:txBody>
      </p:sp>
    </p:spTree>
    <p:extLst>
      <p:ext uri="{BB962C8B-B14F-4D97-AF65-F5344CB8AC3E}">
        <p14:creationId xmlns:p14="http://schemas.microsoft.com/office/powerpoint/2010/main" val="391798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 7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8" name="Picture 201" descr="Person with idea concept">
            <a:extLst>
              <a:ext uri="{FF2B5EF4-FFF2-40B4-BE49-F238E27FC236}">
                <a16:creationId xmlns:a16="http://schemas.microsoft.com/office/drawing/2014/main" id="{CBE8163A-CB93-432F-B6B1-DA545B772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896" b="1483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00" name="Google Shape;200;p17"/>
          <p:cNvSpPr txBox="1">
            <a:spLocks noGrp="1"/>
          </p:cNvSpPr>
          <p:nvPr>
            <p:ph type="title"/>
          </p:nvPr>
        </p:nvSpPr>
        <p:spPr>
          <a:xfrm>
            <a:off x="1755495" y="1019391"/>
            <a:ext cx="9144000" cy="417103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spcAft>
                <a:spcPts val="0"/>
              </a:spcAft>
              <a:buClr>
                <a:schemeClr val="accent1"/>
              </a:buClr>
              <a:buSzPts val="4400"/>
            </a:pPr>
            <a:r>
              <a:rPr lang="en-US" sz="5400" b="1" dirty="0">
                <a:solidFill>
                  <a:srgbClr val="FFFFFF"/>
                </a:solidFill>
              </a:rPr>
              <a:t>Creative Thinking</a:t>
            </a:r>
            <a:br>
              <a:rPr lang="en-US" sz="5400" b="1" dirty="0">
                <a:solidFill>
                  <a:srgbClr val="FFFFFF"/>
                </a:solidFill>
              </a:rPr>
            </a:br>
            <a:br>
              <a:rPr lang="en-US" sz="5400" b="1" dirty="0">
                <a:solidFill>
                  <a:srgbClr val="FFFFFF"/>
                </a:solidFill>
              </a:rPr>
            </a:br>
            <a:br>
              <a:rPr lang="en-US" sz="5400" b="1" dirty="0">
                <a:solidFill>
                  <a:srgbClr val="FFFFFF"/>
                </a:solidFill>
              </a:rPr>
            </a:br>
            <a:r>
              <a:rPr lang="en-US" sz="5400" b="1" dirty="0">
                <a:solidFill>
                  <a:srgbClr val="FFFFFF"/>
                </a:solidFill>
              </a:rPr>
              <a:t>Fiction and Facts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 descr="Question marks in a line and one question mark is lit">
            <a:extLst>
              <a:ext uri="{FF2B5EF4-FFF2-40B4-BE49-F238E27FC236}">
                <a16:creationId xmlns:a16="http://schemas.microsoft.com/office/drawing/2014/main" id="{EC569454-28B5-4BA1-94B2-6ABA51B20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56" b="136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ADBFFD-91A8-4D77-A0EF-D32809A3929C}"/>
              </a:ext>
            </a:extLst>
          </p:cNvPr>
          <p:cNvSpPr txBox="1"/>
          <p:nvPr/>
        </p:nvSpPr>
        <p:spPr>
          <a:xfrm>
            <a:off x="647289" y="3174924"/>
            <a:ext cx="4704253" cy="13623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FFFFFF"/>
                </a:solidFill>
                <a:effectLst/>
              </a:rPr>
              <a:t>Every problem has only one solution (or one right answer).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5E7631-85B3-4002-98BF-C2D496A0DCA6}"/>
              </a:ext>
            </a:extLst>
          </p:cNvPr>
          <p:cNvSpPr txBox="1"/>
          <p:nvPr/>
        </p:nvSpPr>
        <p:spPr>
          <a:xfrm>
            <a:off x="1740762" y="1533102"/>
            <a:ext cx="2517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nime Ace" panose="020B0603050302020204" pitchFamily="34" charset="0"/>
              </a:rPr>
              <a:t>FICTION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C1CAF9-236E-42D0-9CEC-85F8A6C0984A}"/>
              </a:ext>
            </a:extLst>
          </p:cNvPr>
          <p:cNvSpPr txBox="1"/>
          <p:nvPr/>
        </p:nvSpPr>
        <p:spPr>
          <a:xfrm>
            <a:off x="7933930" y="1533102"/>
            <a:ext cx="2153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nime Ace" panose="020B0603050302020204" pitchFamily="34" charset="0"/>
              </a:rPr>
              <a:t>FACTS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B3A360-2BB8-4818-9649-34B39666B934}"/>
              </a:ext>
            </a:extLst>
          </p:cNvPr>
          <p:cNvSpPr txBox="1"/>
          <p:nvPr/>
        </p:nvSpPr>
        <p:spPr>
          <a:xfrm>
            <a:off x="6180881" y="2318409"/>
            <a:ext cx="5660019" cy="3464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3200" b="0" i="0">
                <a:solidFill>
                  <a:srgbClr val="FFFFFF"/>
                </a:solidFill>
                <a:effectLst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Most problems can be solved in any number of ways.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you discover a solution that works, it’s a good solution.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Other people may think up solutions that differ from yours, but that doesn’t make your solution wrong or unimportant.</a:t>
            </a:r>
          </a:p>
        </p:txBody>
      </p:sp>
      <p:sp>
        <p:nvSpPr>
          <p:cNvPr id="8" name="Google Shape;200;p17">
            <a:extLst>
              <a:ext uri="{FF2B5EF4-FFF2-40B4-BE49-F238E27FC236}">
                <a16:creationId xmlns:a16="http://schemas.microsoft.com/office/drawing/2014/main" id="{8AA64ED5-5275-8E5F-CFB9-CD739171A754}"/>
              </a:ext>
            </a:extLst>
          </p:cNvPr>
          <p:cNvSpPr txBox="1">
            <a:spLocks/>
          </p:cNvSpPr>
          <p:nvPr/>
        </p:nvSpPr>
        <p:spPr>
          <a:xfrm>
            <a:off x="1296375" y="435798"/>
            <a:ext cx="9144000" cy="59030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chemeClr val="accent1"/>
              </a:buClr>
              <a:buSzPts val="4400"/>
            </a:pPr>
            <a:r>
              <a:rPr lang="en-US" sz="3200" b="1" dirty="0">
                <a:solidFill>
                  <a:srgbClr val="FFFFFF"/>
                </a:solidFill>
              </a:rPr>
              <a:t>Creative Thinking - Fiction and Facts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698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14" grpId="0"/>
      <p:bldP spid="1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 descr="Question marks in a line and one question mark is lit">
            <a:extLst>
              <a:ext uri="{FF2B5EF4-FFF2-40B4-BE49-F238E27FC236}">
                <a16:creationId xmlns:a16="http://schemas.microsoft.com/office/drawing/2014/main" id="{EC569454-28B5-4BA1-94B2-6ABA51B20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56" b="136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ADBFFD-91A8-4D77-A0EF-D32809A3929C}"/>
              </a:ext>
            </a:extLst>
          </p:cNvPr>
          <p:cNvSpPr txBox="1"/>
          <p:nvPr/>
        </p:nvSpPr>
        <p:spPr>
          <a:xfrm>
            <a:off x="698502" y="3105476"/>
            <a:ext cx="4915220" cy="1362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3200" b="0" i="0">
                <a:solidFill>
                  <a:srgbClr val="FFFFFF"/>
                </a:solidFill>
                <a:effectLst/>
              </a:defRPr>
            </a:lvl1pPr>
          </a:lstStyle>
          <a:p>
            <a:r>
              <a:rPr lang="en-US" dirty="0"/>
              <a:t>The best answer or solution or method has already been discovered.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B3A360-2BB8-4818-9649-34B39666B934}"/>
              </a:ext>
            </a:extLst>
          </p:cNvPr>
          <p:cNvSpPr txBox="1"/>
          <p:nvPr/>
        </p:nvSpPr>
        <p:spPr>
          <a:xfrm>
            <a:off x="6198242" y="2241962"/>
            <a:ext cx="5625296" cy="4451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 b="0" i="0">
                <a:solidFill>
                  <a:srgbClr val="FFFFFF"/>
                </a:solidFill>
                <a:effectLst/>
              </a:defRPr>
            </a:lvl1pPr>
          </a:lstStyle>
          <a:p>
            <a:r>
              <a:rPr lang="en-US" sz="3000" dirty="0"/>
              <a:t>Look at the history of any solution and you’ll see that improvements, new solutions, and new right answers are always being found.</a:t>
            </a:r>
          </a:p>
          <a:p>
            <a:r>
              <a:rPr lang="en-US" sz="3000" dirty="0"/>
              <a:t>The ox or horse, the cart, the wagon, the train, the car, the airplane, the jet, the space shuttle? What is the best and last?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52C63-303F-E55D-FB3E-D3E7FEDF2D6D}"/>
              </a:ext>
            </a:extLst>
          </p:cNvPr>
          <p:cNvSpPr txBox="1"/>
          <p:nvPr/>
        </p:nvSpPr>
        <p:spPr>
          <a:xfrm>
            <a:off x="1740762" y="1533102"/>
            <a:ext cx="2517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nime Ace" panose="020B0603050302020204" pitchFamily="34" charset="0"/>
              </a:rPr>
              <a:t>FICTION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8B30CE-FB12-5384-E5F7-A576918F675B}"/>
              </a:ext>
            </a:extLst>
          </p:cNvPr>
          <p:cNvSpPr txBox="1"/>
          <p:nvPr/>
        </p:nvSpPr>
        <p:spPr>
          <a:xfrm>
            <a:off x="7933930" y="1533102"/>
            <a:ext cx="2153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nime Ace" panose="020B0603050302020204" pitchFamily="34" charset="0"/>
              </a:rPr>
              <a:t>FACTS</a:t>
            </a:r>
          </a:p>
        </p:txBody>
      </p:sp>
      <p:sp>
        <p:nvSpPr>
          <p:cNvPr id="10" name="Google Shape;200;p17">
            <a:extLst>
              <a:ext uri="{FF2B5EF4-FFF2-40B4-BE49-F238E27FC236}">
                <a16:creationId xmlns:a16="http://schemas.microsoft.com/office/drawing/2014/main" id="{448D9AE6-992D-C195-8D20-898B0A141FFB}"/>
              </a:ext>
            </a:extLst>
          </p:cNvPr>
          <p:cNvSpPr txBox="1">
            <a:spLocks/>
          </p:cNvSpPr>
          <p:nvPr/>
        </p:nvSpPr>
        <p:spPr>
          <a:xfrm>
            <a:off x="1296375" y="435798"/>
            <a:ext cx="9144000" cy="59030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chemeClr val="accent1"/>
              </a:buClr>
              <a:buSzPts val="4400"/>
            </a:pPr>
            <a:r>
              <a:rPr lang="en-US" sz="3200" b="1" dirty="0">
                <a:solidFill>
                  <a:srgbClr val="FFFFFF"/>
                </a:solidFill>
              </a:rPr>
              <a:t>Creative Thinking - Fiction and Facts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276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 descr="Question marks in a line and one question mark is lit">
            <a:extLst>
              <a:ext uri="{FF2B5EF4-FFF2-40B4-BE49-F238E27FC236}">
                <a16:creationId xmlns:a16="http://schemas.microsoft.com/office/drawing/2014/main" id="{EC569454-28B5-4BA1-94B2-6ABA51B20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56" b="136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ADBFFD-91A8-4D77-A0EF-D32809A3929C}"/>
              </a:ext>
            </a:extLst>
          </p:cNvPr>
          <p:cNvSpPr txBox="1"/>
          <p:nvPr/>
        </p:nvSpPr>
        <p:spPr>
          <a:xfrm>
            <a:off x="698502" y="3105476"/>
            <a:ext cx="5019392" cy="1362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3200" b="0" i="0">
                <a:solidFill>
                  <a:srgbClr val="FFFFFF"/>
                </a:solidFill>
                <a:effectLst/>
              </a:defRPr>
            </a:lvl1pPr>
          </a:lstStyle>
          <a:p>
            <a:r>
              <a:rPr lang="en-US" dirty="0"/>
              <a:t>Creative answers are technologically complex.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5E7631-85B3-4002-98BF-C2D496A0DCA6}"/>
              </a:ext>
            </a:extLst>
          </p:cNvPr>
          <p:cNvSpPr txBox="1"/>
          <p:nvPr/>
        </p:nvSpPr>
        <p:spPr>
          <a:xfrm>
            <a:off x="1973668" y="1323812"/>
            <a:ext cx="215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nime Ace" panose="020B0603050302020204" pitchFamily="34" charset="0"/>
              </a:rPr>
              <a:t>FICTION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C1CAF9-236E-42D0-9CEC-85F8A6C0984A}"/>
              </a:ext>
            </a:extLst>
          </p:cNvPr>
          <p:cNvSpPr txBox="1"/>
          <p:nvPr/>
        </p:nvSpPr>
        <p:spPr>
          <a:xfrm>
            <a:off x="7667633" y="1323812"/>
            <a:ext cx="215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nime Ace" panose="020B0603050302020204" pitchFamily="34" charset="0"/>
              </a:rPr>
              <a:t>FACTS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B3A360-2BB8-4818-9649-34B39666B934}"/>
              </a:ext>
            </a:extLst>
          </p:cNvPr>
          <p:cNvSpPr txBox="1"/>
          <p:nvPr/>
        </p:nvSpPr>
        <p:spPr>
          <a:xfrm>
            <a:off x="5995686" y="2086616"/>
            <a:ext cx="5660019" cy="4244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 b="0" i="0">
                <a:solidFill>
                  <a:srgbClr val="FFFFFF"/>
                </a:solidFill>
                <a:effectLst/>
              </a:defRPr>
            </a:lvl1pPr>
          </a:lstStyle>
          <a:p>
            <a:r>
              <a:rPr lang="en-US" sz="2900" dirty="0"/>
              <a:t>Only a few problems require complex technological solutions.</a:t>
            </a:r>
          </a:p>
          <a:p>
            <a:r>
              <a:rPr lang="en-US" sz="2900" dirty="0"/>
              <a:t>Most problems you’ll encounter need only a thoughtful solution involving personal action and perhaps a few simple tools.</a:t>
            </a:r>
          </a:p>
          <a:p>
            <a:r>
              <a:rPr lang="en-US" sz="2900" dirty="0"/>
              <a:t>Even many problems that seem to require technology can be addressed in other ways.</a:t>
            </a:r>
          </a:p>
        </p:txBody>
      </p:sp>
      <p:sp>
        <p:nvSpPr>
          <p:cNvPr id="8" name="Google Shape;200;p17">
            <a:extLst>
              <a:ext uri="{FF2B5EF4-FFF2-40B4-BE49-F238E27FC236}">
                <a16:creationId xmlns:a16="http://schemas.microsoft.com/office/drawing/2014/main" id="{1A15D080-E673-BEEB-E1BA-B3FC7B5C82A7}"/>
              </a:ext>
            </a:extLst>
          </p:cNvPr>
          <p:cNvSpPr txBox="1">
            <a:spLocks/>
          </p:cNvSpPr>
          <p:nvPr/>
        </p:nvSpPr>
        <p:spPr>
          <a:xfrm>
            <a:off x="1296375" y="435798"/>
            <a:ext cx="9144000" cy="59030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chemeClr val="accent1"/>
              </a:buClr>
              <a:buSzPts val="4400"/>
            </a:pPr>
            <a:r>
              <a:rPr lang="en-US" sz="3200" b="1" dirty="0">
                <a:solidFill>
                  <a:srgbClr val="FFFFFF"/>
                </a:solidFill>
              </a:rPr>
              <a:t>Creative Thinking - Fiction and Facts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492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 descr="Question marks in a line and one question mark is lit">
            <a:extLst>
              <a:ext uri="{FF2B5EF4-FFF2-40B4-BE49-F238E27FC236}">
                <a16:creationId xmlns:a16="http://schemas.microsoft.com/office/drawing/2014/main" id="{EC569454-28B5-4BA1-94B2-6ABA51B20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56" b="136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ADBFFD-91A8-4D77-A0EF-D32809A3929C}"/>
              </a:ext>
            </a:extLst>
          </p:cNvPr>
          <p:cNvSpPr txBox="1"/>
          <p:nvPr/>
        </p:nvSpPr>
        <p:spPr>
          <a:xfrm>
            <a:off x="698502" y="3105476"/>
            <a:ext cx="5019392" cy="1362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3200" b="0" i="0">
                <a:solidFill>
                  <a:srgbClr val="FFFFFF"/>
                </a:solidFill>
                <a:effectLst/>
              </a:defRPr>
            </a:lvl1pPr>
          </a:lstStyle>
          <a:p>
            <a:r>
              <a:rPr lang="en-US" dirty="0"/>
              <a:t>Ideas either come or they don’t. Nothing will help - certainly not structure.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B3A360-2BB8-4818-9649-34B39666B934}"/>
              </a:ext>
            </a:extLst>
          </p:cNvPr>
          <p:cNvSpPr txBox="1"/>
          <p:nvPr/>
        </p:nvSpPr>
        <p:spPr>
          <a:xfrm>
            <a:off x="5995686" y="2491998"/>
            <a:ext cx="5660019" cy="3483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800" b="0" i="0">
                <a:solidFill>
                  <a:srgbClr val="FFFFFF"/>
                </a:solidFill>
                <a:effectLst/>
              </a:defRPr>
            </a:lvl1pPr>
          </a:lstStyle>
          <a:p>
            <a:r>
              <a:rPr lang="en-US" dirty="0"/>
              <a:t>There are many successful techniques for generating ideas. One important technique is to include structure.</a:t>
            </a:r>
          </a:p>
          <a:p>
            <a:r>
              <a:rPr lang="en-US" dirty="0"/>
              <a:t>Create guidelines, limiting parameters, and concrete goals for yourself that stimulate and shape your creativity.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0AAE1E-C772-8907-0D24-B6D5A495E4BB}"/>
              </a:ext>
            </a:extLst>
          </p:cNvPr>
          <p:cNvSpPr txBox="1"/>
          <p:nvPr/>
        </p:nvSpPr>
        <p:spPr>
          <a:xfrm>
            <a:off x="1973668" y="1323812"/>
            <a:ext cx="215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nime Ace" panose="020B0603050302020204" pitchFamily="34" charset="0"/>
              </a:rPr>
              <a:t>FICTION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C08571-92A6-6E9C-B8BE-19C94453DEAF}"/>
              </a:ext>
            </a:extLst>
          </p:cNvPr>
          <p:cNvSpPr txBox="1"/>
          <p:nvPr/>
        </p:nvSpPr>
        <p:spPr>
          <a:xfrm>
            <a:off x="7667633" y="1323812"/>
            <a:ext cx="215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nime Ace" panose="020B0603050302020204" pitchFamily="34" charset="0"/>
              </a:rPr>
              <a:t>FACTS</a:t>
            </a:r>
          </a:p>
        </p:txBody>
      </p:sp>
      <p:sp>
        <p:nvSpPr>
          <p:cNvPr id="10" name="Google Shape;200;p17">
            <a:extLst>
              <a:ext uri="{FF2B5EF4-FFF2-40B4-BE49-F238E27FC236}">
                <a16:creationId xmlns:a16="http://schemas.microsoft.com/office/drawing/2014/main" id="{DEE958D4-C50B-A533-2121-BDCEBE0EDA8F}"/>
              </a:ext>
            </a:extLst>
          </p:cNvPr>
          <p:cNvSpPr txBox="1">
            <a:spLocks/>
          </p:cNvSpPr>
          <p:nvPr/>
        </p:nvSpPr>
        <p:spPr>
          <a:xfrm>
            <a:off x="1296375" y="435798"/>
            <a:ext cx="9144000" cy="59030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buClr>
                <a:schemeClr val="accent1"/>
              </a:buClr>
              <a:buSzPts val="4400"/>
            </a:pPr>
            <a:r>
              <a:rPr lang="en-US" sz="3200" b="1" dirty="0">
                <a:solidFill>
                  <a:srgbClr val="FFFFFF"/>
                </a:solidFill>
              </a:rPr>
              <a:t>Creative Thinking - Fiction and Facts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911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 statue of two people&#10;&#10;Description automatically generated with medium confidence">
            <a:extLst>
              <a:ext uri="{FF2B5EF4-FFF2-40B4-BE49-F238E27FC236}">
                <a16:creationId xmlns:a16="http://schemas.microsoft.com/office/drawing/2014/main" id="{4C9A197E-5C35-36A9-F86A-658B8C6F1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88;p1">
            <a:extLst>
              <a:ext uri="{FF2B5EF4-FFF2-40B4-BE49-F238E27FC236}">
                <a16:creationId xmlns:a16="http://schemas.microsoft.com/office/drawing/2014/main" id="{CBBC9937-9C43-51A5-C3DA-10BC981FDD46}"/>
              </a:ext>
            </a:extLst>
          </p:cNvPr>
          <p:cNvSpPr txBox="1">
            <a:spLocks/>
          </p:cNvSpPr>
          <p:nvPr/>
        </p:nvSpPr>
        <p:spPr>
          <a:xfrm>
            <a:off x="8022020" y="4105691"/>
            <a:ext cx="3852041" cy="183405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FFFF"/>
              </a:buClr>
              <a:buSzPts val="72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THINKING AND ANALYSIS (cont.)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E5715C5-D6FA-3528-B7CF-CE61589B857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958" y="380983"/>
            <a:ext cx="2438730" cy="726457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F1944B1-131C-3E57-DC5C-FDC64E701D9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9158227" y="2295131"/>
            <a:ext cx="1579625" cy="17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9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b="1" cap="none">
                <a:solidFill>
                  <a:srgbClr val="FFFFFF"/>
                </a:solidFill>
              </a:rPr>
              <a:t>LEARNING OBJECTIVES</a:t>
            </a:r>
            <a:br>
              <a:rPr lang="en-US" b="1" cap="none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112" name="Arc 1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Google Shape;103;p3"/>
          <p:cNvSpPr txBox="1">
            <a:spLocks noGrp="1"/>
          </p:cNvSpPr>
          <p:nvPr>
            <p:ph idx="1"/>
          </p:nvPr>
        </p:nvSpPr>
        <p:spPr>
          <a:xfrm>
            <a:off x="4447308" y="815009"/>
            <a:ext cx="6906491" cy="5391772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 dirty="0"/>
              <a:t>By the end of this section, you will be able to:</a:t>
            </a:r>
          </a:p>
          <a:p>
            <a:pPr marL="502920" indent="-457200">
              <a:spcBef>
                <a:spcPts val="1400"/>
              </a:spcBef>
              <a:buSzPct val="100000"/>
            </a:pPr>
            <a:r>
              <a:rPr lang="en-US" dirty="0"/>
              <a:t>Identify different patterns of thought, such as those found in Bloom’s taxonomy</a:t>
            </a:r>
          </a:p>
          <a:p>
            <a:pPr marL="502920" indent="-457200">
              <a:spcBef>
                <a:spcPts val="1400"/>
              </a:spcBef>
              <a:buSzPct val="100000"/>
            </a:pPr>
            <a:r>
              <a:rPr lang="en-US" dirty="0"/>
              <a:t>Discuss the relationship of each thought pattern to education</a:t>
            </a:r>
          </a:p>
          <a:p>
            <a:pPr marL="502920" indent="-457200">
              <a:spcBef>
                <a:spcPts val="1400"/>
              </a:spcBef>
              <a:buSzPct val="100000"/>
            </a:pPr>
            <a:r>
              <a:rPr lang="en-US" dirty="0"/>
              <a:t>Define creative thinking</a:t>
            </a:r>
          </a:p>
          <a:p>
            <a:pPr marL="502920" indent="-457200">
              <a:spcBef>
                <a:spcPts val="1400"/>
              </a:spcBef>
              <a:buSzPct val="100000"/>
            </a:pPr>
            <a:r>
              <a:rPr lang="en-US" dirty="0"/>
              <a:t>Identify the value of creative thinking in education</a:t>
            </a:r>
          </a:p>
          <a:p>
            <a:pPr marL="502920" indent="-457200">
              <a:spcBef>
                <a:spcPts val="1400"/>
              </a:spcBef>
              <a:buSzPct val="100000"/>
            </a:pPr>
            <a:r>
              <a:rPr lang="en-US" dirty="0"/>
              <a:t>Describe the impact of limitations (such as rules) on creative thinking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6094476" y="1054477"/>
            <a:ext cx="4840010" cy="180730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dirty="0"/>
              <a:t>Chapter outlines</a:t>
            </a:r>
          </a:p>
        </p:txBody>
      </p:sp>
      <p:pic>
        <p:nvPicPr>
          <p:cNvPr id="5" name="Picture 4" descr="Why the Combination of Analytical Skills and Creativity Is So Valuable –  Career Services | University of Pennsylvania">
            <a:extLst>
              <a:ext uri="{FF2B5EF4-FFF2-40B4-BE49-F238E27FC236}">
                <a16:creationId xmlns:a16="http://schemas.microsoft.com/office/drawing/2014/main" id="{CDF7B0E6-FB18-1878-FF06-67917874A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6" r="11785" b="1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Google Shape;96;p2"/>
          <p:cNvSpPr txBox="1">
            <a:spLocks noGrp="1"/>
          </p:cNvSpPr>
          <p:nvPr>
            <p:ph idx="1"/>
          </p:nvPr>
        </p:nvSpPr>
        <p:spPr>
          <a:xfrm>
            <a:off x="6198615" y="3841774"/>
            <a:ext cx="508547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2920" lvl="0" indent="-457200" rtl="0">
              <a:spcBef>
                <a:spcPts val="1400"/>
              </a:spcBef>
              <a:spcAft>
                <a:spcPts val="0"/>
              </a:spcAft>
              <a:buSzPct val="100000"/>
              <a:buFont typeface="+mj-lt"/>
              <a:buAutoNum type="arabicPeriod" startAt="2"/>
            </a:pPr>
            <a:r>
              <a:rPr lang="en-US" sz="2800" dirty="0"/>
              <a:t>Creative Thinking Skills (cont.)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CABA6-DF4B-481A-CD62-2DBB9972731B}"/>
              </a:ext>
            </a:extLst>
          </p:cNvPr>
          <p:cNvSpPr txBox="1"/>
          <p:nvPr/>
        </p:nvSpPr>
        <p:spPr>
          <a:xfrm>
            <a:off x="6094476" y="3090168"/>
            <a:ext cx="4631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ts val="7200"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THINKING AND ANALYSIS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4100" b="1" cap="none" dirty="0"/>
              <a:t>LEARNING OBJECTIVES</a:t>
            </a:r>
            <a:endParaRPr lang="en-US" sz="4100" dirty="0"/>
          </a:p>
        </p:txBody>
      </p:sp>
      <p:sp>
        <p:nvSpPr>
          <p:cNvPr id="107" name="Google Shape;107;p3"/>
          <p:cNvSpPr txBox="1">
            <a:spLocks noGrp="1"/>
          </p:cNvSpPr>
          <p:nvPr>
            <p:ph idx="1"/>
          </p:nvPr>
        </p:nvSpPr>
        <p:spPr>
          <a:xfrm>
            <a:off x="5080934" y="2409217"/>
            <a:ext cx="6911609" cy="418592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 sz="2400" dirty="0"/>
              <a:t>By the end of this section, you will be able to:</a:t>
            </a:r>
          </a:p>
          <a:p>
            <a:pPr marL="228600" lvl="0" indent="-182880" rtl="0">
              <a:spcBef>
                <a:spcPts val="1400"/>
              </a:spcBef>
              <a:spcAft>
                <a:spcPts val="0"/>
              </a:spcAft>
              <a:buSzPts val="1760"/>
              <a:buChar char="•"/>
            </a:pPr>
            <a:r>
              <a:rPr lang="en-US" sz="2400" dirty="0"/>
              <a:t>Describe the role of creative thinking skills in problem-solving</a:t>
            </a:r>
          </a:p>
          <a:p>
            <a:pPr marL="228600" lvl="0" indent="-182880" rtl="0">
              <a:spcBef>
                <a:spcPts val="1400"/>
              </a:spcBef>
              <a:spcAft>
                <a:spcPts val="0"/>
              </a:spcAft>
              <a:buSzPts val="1760"/>
              <a:buChar char="•"/>
            </a:pPr>
            <a:r>
              <a:rPr lang="en-US" sz="2400" dirty="0"/>
              <a:t>Identify technology tools that enhance our learning</a:t>
            </a:r>
          </a:p>
          <a:p>
            <a:pPr marL="228600" lvl="0" indent="-182880" rtl="0">
              <a:spcBef>
                <a:spcPts val="1400"/>
              </a:spcBef>
              <a:spcAft>
                <a:spcPts val="0"/>
              </a:spcAft>
              <a:buSzPts val="1760"/>
              <a:buChar char="•"/>
            </a:pPr>
            <a:r>
              <a:rPr lang="en-US" sz="2400" dirty="0"/>
              <a:t>Explain how technology skills relate to critical/creative thinking skills</a:t>
            </a:r>
          </a:p>
          <a:p>
            <a:pPr marL="228600" lvl="0" indent="-182880" rtl="0">
              <a:spcBef>
                <a:spcPts val="1400"/>
              </a:spcBef>
              <a:spcAft>
                <a:spcPts val="0"/>
              </a:spcAft>
              <a:buSzPts val="1760"/>
              <a:buChar char="•"/>
            </a:pPr>
            <a:r>
              <a:rPr lang="en-US" sz="2400" dirty="0"/>
              <a:t>Examine online learning in the context of organizing, communicating, reading, and researching online</a:t>
            </a:r>
          </a:p>
          <a:p>
            <a:pPr marL="228600" lvl="0" indent="-182880" rtl="0">
              <a:spcBef>
                <a:spcPts val="1400"/>
              </a:spcBef>
              <a:spcAft>
                <a:spcPts val="0"/>
              </a:spcAft>
              <a:buSzPts val="1760"/>
              <a:buChar char="•"/>
            </a:pPr>
            <a:r>
              <a:rPr lang="en-US" sz="2400" dirty="0"/>
              <a:t>Assess our readiness to use technology</a:t>
            </a:r>
          </a:p>
          <a:p>
            <a:pPr marL="228600" lvl="0" indent="-71120" rtl="0">
              <a:spcBef>
                <a:spcPts val="1400"/>
              </a:spcBef>
              <a:spcAft>
                <a:spcPts val="0"/>
              </a:spcAft>
              <a:buSzPts val="1760"/>
              <a:buNone/>
            </a:pPr>
            <a:endParaRPr lang="en-US" sz="2400" dirty="0"/>
          </a:p>
          <a:p>
            <a:pPr marL="45720" lvl="0" indent="0" rtl="0">
              <a:spcBef>
                <a:spcPts val="1400"/>
              </a:spcBef>
              <a:spcAft>
                <a:spcPts val="0"/>
              </a:spcAft>
              <a:buSzPts val="1760"/>
              <a:buNone/>
            </a:pPr>
            <a:endParaRPr lang="en-US" sz="2400" dirty="0"/>
          </a:p>
          <a:p>
            <a:pPr marL="228600" lvl="0" indent="-71120" rtl="0">
              <a:spcBef>
                <a:spcPts val="1400"/>
              </a:spcBef>
              <a:spcAft>
                <a:spcPts val="0"/>
              </a:spcAft>
              <a:buSzPts val="1760"/>
              <a:buNone/>
            </a:pPr>
            <a:endParaRPr lang="en-US" sz="2400" dirty="0"/>
          </a:p>
        </p:txBody>
      </p:sp>
      <p:pic>
        <p:nvPicPr>
          <p:cNvPr id="109" name="Picture 108" descr="Light bulb on yellow background with sketched light beams and cord">
            <a:extLst>
              <a:ext uri="{FF2B5EF4-FFF2-40B4-BE49-F238E27FC236}">
                <a16:creationId xmlns:a16="http://schemas.microsoft.com/office/drawing/2014/main" id="{A39C6205-352F-4F8A-9A55-9351796B2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4" r="708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2;p4">
            <a:extLst>
              <a:ext uri="{FF2B5EF4-FFF2-40B4-BE49-F238E27FC236}">
                <a16:creationId xmlns:a16="http://schemas.microsoft.com/office/drawing/2014/main" id="{895D0761-B29A-4888-95E1-A9D4098C12F1}"/>
              </a:ext>
            </a:extLst>
          </p:cNvPr>
          <p:cNvSpPr txBox="1">
            <a:spLocks/>
          </p:cNvSpPr>
          <p:nvPr/>
        </p:nvSpPr>
        <p:spPr>
          <a:xfrm>
            <a:off x="682498" y="4176429"/>
            <a:ext cx="3767328" cy="219766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  <a:buClr>
                <a:schemeClr val="accent1"/>
              </a:buClr>
              <a:buSzPts val="4400"/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Problem-Solving with Creative Thinking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58B4E9-E388-4067-BF13-D0075E2A192D}"/>
              </a:ext>
            </a:extLst>
          </p:cNvPr>
          <p:cNvSpPr txBox="1"/>
          <p:nvPr/>
        </p:nvSpPr>
        <p:spPr>
          <a:xfrm>
            <a:off x="5248655" y="827088"/>
            <a:ext cx="6379845" cy="5961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FFFF00"/>
                </a:solidFill>
                <a:effectLst/>
              </a:rPr>
              <a:t>Creative problem-solving is a type of problem-solving. </a:t>
            </a:r>
            <a:r>
              <a:rPr lang="en-US" sz="2800" b="0" i="0" dirty="0">
                <a:effectLst/>
              </a:rPr>
              <a:t>It involves searching for new and novel solutions to problems.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Unlike critical thinking, which scrutinizes assumptions and uses reasoning, </a:t>
            </a:r>
            <a:r>
              <a:rPr lang="en-US" sz="2800" b="0" i="0" dirty="0">
                <a:solidFill>
                  <a:srgbClr val="FFFF00"/>
                </a:solidFill>
                <a:effectLst/>
              </a:rPr>
              <a:t>creative thinking is about generating alternative ideas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b="0" i="0" dirty="0">
                <a:effectLst/>
              </a:rPr>
              <a:t>- practices and solutions that are unique and effective.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It’s about facing sometimes muddy and unclear problems and seeing </a:t>
            </a:r>
            <a:r>
              <a:rPr lang="en-US" sz="2800" b="0" i="0" dirty="0">
                <a:solidFill>
                  <a:srgbClr val="FFFF00"/>
                </a:solidFill>
                <a:effectLst/>
              </a:rPr>
              <a:t>how “things” can be done differently</a:t>
            </a:r>
            <a:r>
              <a:rPr lang="en-US" sz="2800" b="0" i="0" dirty="0">
                <a:effectLst/>
              </a:rPr>
              <a:t> - how new solutions can be imagined.</a:t>
            </a:r>
            <a:endParaRPr lang="en-US" sz="2800" dirty="0"/>
          </a:p>
        </p:txBody>
      </p:sp>
      <p:pic>
        <p:nvPicPr>
          <p:cNvPr id="5" name="Picture 4" descr="FNBE TGC Portfolio {Parham Farhadpoor}: Creative Thinking Skills - CTS">
            <a:extLst>
              <a:ext uri="{FF2B5EF4-FFF2-40B4-BE49-F238E27FC236}">
                <a16:creationId xmlns:a16="http://schemas.microsoft.com/office/drawing/2014/main" id="{0D8EA59C-24B2-499A-B197-6C0E28970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68" y="827088"/>
            <a:ext cx="3862388" cy="289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73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C0D412-19FC-42D9-920F-767C9DE9D7C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Brainstorming 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FNBE TGC Portfolio {Parham Farhadpoor}: Creative Thinking Skills - CTS">
            <a:extLst>
              <a:ext uri="{FF2B5EF4-FFF2-40B4-BE49-F238E27FC236}">
                <a16:creationId xmlns:a16="http://schemas.microsoft.com/office/drawing/2014/main" id="{B98381FB-0977-4C6E-8089-3A91ABBEA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4742" y="284686"/>
            <a:ext cx="6844828" cy="513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21;p5">
            <a:extLst>
              <a:ext uri="{FF2B5EF4-FFF2-40B4-BE49-F238E27FC236}">
                <a16:creationId xmlns:a16="http://schemas.microsoft.com/office/drawing/2014/main" id="{309E7B3B-B4E0-484F-957F-E18F97D7C19F}"/>
              </a:ext>
            </a:extLst>
          </p:cNvPr>
          <p:cNvSpPr txBox="1">
            <a:spLocks/>
          </p:cNvSpPr>
          <p:nvPr/>
        </p:nvSpPr>
        <p:spPr>
          <a:xfrm>
            <a:off x="823609" y="4410715"/>
            <a:ext cx="7677716" cy="167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spcBef>
                <a:spcPts val="1400"/>
              </a:spcBef>
              <a:buSzPts val="1920"/>
              <a:buFont typeface="Arial" panose="020B0604020202020204" pitchFamily="34" charset="0"/>
              <a:buNone/>
            </a:pPr>
            <a:r>
              <a:rPr lang="en-US" b="1" dirty="0"/>
              <a:t>Project start up "Social initiative": </a:t>
            </a:r>
            <a:endParaRPr lang="en-US" dirty="0"/>
          </a:p>
          <a:p>
            <a:pPr marL="45720" indent="0" algn="ctr">
              <a:spcBef>
                <a:spcPts val="1400"/>
              </a:spcBef>
              <a:buSzPts val="1920"/>
              <a:buFont typeface="Arial" panose="020B0604020202020204" pitchFamily="34" charset="0"/>
              <a:buNone/>
            </a:pPr>
            <a:r>
              <a:rPr lang="en-US" dirty="0"/>
              <a:t>Discuss in small groups, propose a creative social initiative, to solve any problem our society.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75462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able&#10;&#10;Description automatically generated">
            <a:extLst>
              <a:ext uri="{FF2B5EF4-FFF2-40B4-BE49-F238E27FC236}">
                <a16:creationId xmlns:a16="http://schemas.microsoft.com/office/drawing/2014/main" id="{16BE1258-A736-4AF6-9DAC-9304F72D16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7" t="3153" r="10943" b="5948"/>
          <a:stretch/>
        </p:blipFill>
        <p:spPr bwMode="auto">
          <a:xfrm>
            <a:off x="761891" y="353990"/>
            <a:ext cx="5738042" cy="615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FNBE TGC Portfolio {Parham Farhadpoor}: Creative Thinking Skills - CTS">
            <a:extLst>
              <a:ext uri="{FF2B5EF4-FFF2-40B4-BE49-F238E27FC236}">
                <a16:creationId xmlns:a16="http://schemas.microsoft.com/office/drawing/2014/main" id="{C11EB888-031D-4200-A55F-3133F4050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6186" y="1707272"/>
            <a:ext cx="5291667" cy="39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6">
            <a:extLst>
              <a:ext uri="{FF2B5EF4-FFF2-40B4-BE49-F238E27FC236}">
                <a16:creationId xmlns:a16="http://schemas.microsoft.com/office/drawing/2014/main" id="{D1058A33-706D-4CF8-B9EA-9CBD515B6EAB}"/>
              </a:ext>
            </a:extLst>
          </p:cNvPr>
          <p:cNvSpPr txBox="1">
            <a:spLocks/>
          </p:cNvSpPr>
          <p:nvPr/>
        </p:nvSpPr>
        <p:spPr>
          <a:xfrm>
            <a:off x="3101975" y="412537"/>
            <a:ext cx="5988050" cy="13557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accent1"/>
              </a:buClr>
              <a:buSzPts val="4400"/>
              <a:buFont typeface="Arial"/>
              <a:buNone/>
            </a:pPr>
            <a:r>
              <a:rPr lang="en-US" dirty="0"/>
              <a:t>Brainstorming  technique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39CF8C6-E021-451F-9705-DF0F765A13DA}"/>
              </a:ext>
            </a:extLst>
          </p:cNvPr>
          <p:cNvGraphicFramePr/>
          <p:nvPr/>
        </p:nvGraphicFramePr>
        <p:xfrm>
          <a:off x="858556" y="1478603"/>
          <a:ext cx="10474887" cy="5194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FNBE TGC Portfolio {Parham Farhadpoor}: Creative Thinking Skills - CTS">
            <a:extLst>
              <a:ext uri="{FF2B5EF4-FFF2-40B4-BE49-F238E27FC236}">
                <a16:creationId xmlns:a16="http://schemas.microsoft.com/office/drawing/2014/main" id="{BEAAF5F1-24E8-4DC5-BE5B-DE7CE93E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194552" y="4832463"/>
            <a:ext cx="2402732" cy="184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29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A9998F2-EDF8-478B-A678-AB52AAA6D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7A9998F2-EDF8-478B-A678-AB52AAA6D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7A9998F2-EDF8-478B-A678-AB52AAA6D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998FA9-269C-40B4-A1E9-625C930A9D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87998FA9-269C-40B4-A1E9-625C930A9D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87998FA9-269C-40B4-A1E9-625C930A9D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CCEEF7-3D0C-4D8D-A96B-A238FDEAB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51CCEEF7-3D0C-4D8D-A96B-A238FDEAB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51CCEEF7-3D0C-4D8D-A96B-A238FDEAB5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2D4EA0-D974-4712-8D6E-69ACD927B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EE2D4EA0-D974-4712-8D6E-69ACD927B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EE2D4EA0-D974-4712-8D6E-69ACD927B2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EA191E-B0E1-4722-AFBF-54C8627DE1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92EA191E-B0E1-4722-AFBF-54C8627DE1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92EA191E-B0E1-4722-AFBF-54C8627DE1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4D937A-D2F6-43AF-A061-1BAF21167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graphicEl>
                                              <a:dgm id="{284D937A-D2F6-43AF-A061-1BAF21167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graphicEl>
                                              <a:dgm id="{284D937A-D2F6-43AF-A061-1BAF211675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93F54D-6081-47E2-B1F0-39248F5FBC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E093F54D-6081-47E2-B1F0-39248F5FBC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E093F54D-6081-47E2-B1F0-39248F5FBC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F5676D-B7C2-4D68-9E9F-221A9E2D8E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E8F5676D-B7C2-4D68-9E9F-221A9E2D8E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E8F5676D-B7C2-4D68-9E9F-221A9E2D8E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467C02-AB0A-4F07-862D-388F2A762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graphicEl>
                                              <a:dgm id="{29467C02-AB0A-4F07-862D-388F2A762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29467C02-AB0A-4F07-862D-388F2A762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CCDD90-2754-48F3-BA89-A38E047B30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graphicEl>
                                              <a:dgm id="{8ECCDD90-2754-48F3-BA89-A38E047B30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graphicEl>
                                              <a:dgm id="{8ECCDD90-2754-48F3-BA89-A38E047B30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CA4F38-926F-462B-AA28-CE102A9A3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graphicEl>
                                              <a:dgm id="{1CCA4F38-926F-462B-AA28-CE102A9A3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graphicEl>
                                              <a:dgm id="{1CCA4F38-926F-462B-AA28-CE102A9A3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F5CF4D-6CDA-4CD5-BAD1-DC1B41DAD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graphicEl>
                                              <a:dgm id="{0DF5CF4D-6CDA-4CD5-BAD1-DC1B41DAD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graphicEl>
                                              <a:dgm id="{0DF5CF4D-6CDA-4CD5-BAD1-DC1B41DADA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FEC0F2A-BD02-4BAD-A460-9862C4DF9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graphicEl>
                                              <a:dgm id="{BFEC0F2A-BD02-4BAD-A460-9862C4DF9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graphicEl>
                                              <a:dgm id="{BFEC0F2A-BD02-4BAD-A460-9862C4DF9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7" name="Rectangle 246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2" name="Google Shape;242;p21" descr="Logo, company name&#10;&#10;Description automatically generated"/>
          <p:cNvPicPr preferRelativeResize="0"/>
          <p:nvPr/>
        </p:nvPicPr>
        <p:blipFill rotWithShape="1">
          <a:blip r:embed="rId3"/>
          <a:stretch/>
        </p:blipFill>
        <p:spPr>
          <a:xfrm>
            <a:off x="3955702" y="2002135"/>
            <a:ext cx="4280595" cy="28537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"/>
          <p:cNvPicPr preferRelativeResize="0"/>
          <p:nvPr/>
        </p:nvPicPr>
        <p:blipFill rotWithShape="1">
          <a:blip r:embed="rId3"/>
          <a:srcRect t="5157" r="13701" b="2764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  <a:noFill/>
        </p:spPr>
      </p:pic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Freeform: Shape 115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829842" y="1763301"/>
            <a:ext cx="3879232" cy="224812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accent1"/>
              </a:buClr>
              <a:buSzPts val="4400"/>
            </a:pPr>
            <a:r>
              <a:rPr lang="en-US" sz="4800" b="1" dirty="0"/>
              <a:t>1. Patterns of thought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19C3EF8C-D68F-4450-9E4C-3B38ECC35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C632CF-8738-4C5A-8194-E13B408CC3EA}"/>
              </a:ext>
            </a:extLst>
          </p:cNvPr>
          <p:cNvSpPr txBox="1"/>
          <p:nvPr/>
        </p:nvSpPr>
        <p:spPr>
          <a:xfrm>
            <a:off x="5640225" y="2691033"/>
            <a:ext cx="6036565" cy="2822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560"/>
            </a:pPr>
            <a:r>
              <a:rPr lang="en-US" sz="3600" dirty="0"/>
              <a:t>“We exist, and we are aware that we exist, because we think. Without thought or the ability to think, we don’t exist.”</a:t>
            </a:r>
          </a:p>
        </p:txBody>
      </p:sp>
      <p:sp>
        <p:nvSpPr>
          <p:cNvPr id="10" name="Google Shape;114;p5">
            <a:extLst>
              <a:ext uri="{FF2B5EF4-FFF2-40B4-BE49-F238E27FC236}">
                <a16:creationId xmlns:a16="http://schemas.microsoft.com/office/drawing/2014/main" id="{468754D0-88A0-45C4-AAF7-746754069EB6}"/>
              </a:ext>
            </a:extLst>
          </p:cNvPr>
          <p:cNvSpPr txBox="1">
            <a:spLocks/>
          </p:cNvSpPr>
          <p:nvPr/>
        </p:nvSpPr>
        <p:spPr>
          <a:xfrm>
            <a:off x="4759111" y="1344053"/>
            <a:ext cx="4620584" cy="105683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>
                <a:schemeClr val="accent1"/>
              </a:buClr>
              <a:buSzPts val="4000"/>
            </a:pPr>
            <a:r>
              <a:rPr lang="en-US" b="1" dirty="0"/>
              <a:t>What Is Thought?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87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14;p5">
            <a:extLst>
              <a:ext uri="{FF2B5EF4-FFF2-40B4-BE49-F238E27FC236}">
                <a16:creationId xmlns:a16="http://schemas.microsoft.com/office/drawing/2014/main" id="{70A34405-E0DE-4008-8888-28B4E0A1D709}"/>
              </a:ext>
            </a:extLst>
          </p:cNvPr>
          <p:cNvSpPr txBox="1">
            <a:spLocks/>
          </p:cNvSpPr>
          <p:nvPr/>
        </p:nvSpPr>
        <p:spPr>
          <a:xfrm>
            <a:off x="684256" y="202342"/>
            <a:ext cx="4620584" cy="105683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>
                <a:schemeClr val="accent1"/>
              </a:buClr>
              <a:buSzPts val="4000"/>
            </a:pPr>
            <a:r>
              <a:rPr lang="en-US" b="1" dirty="0"/>
              <a:t>What Is Thought?</a:t>
            </a:r>
            <a:endParaRPr lang="en-US" dirty="0"/>
          </a:p>
        </p:txBody>
      </p:sp>
      <p:pic>
        <p:nvPicPr>
          <p:cNvPr id="1026" name="Picture 2" descr="Free Stock Photo of man thinking Silhouette | Download Free Images and Free  Illustrations">
            <a:extLst>
              <a:ext uri="{FF2B5EF4-FFF2-40B4-BE49-F238E27FC236}">
                <a16:creationId xmlns:a16="http://schemas.microsoft.com/office/drawing/2014/main" id="{8D972863-6F1D-4C0B-8E3A-2E11A7653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 r="14031"/>
          <a:stretch/>
        </p:blipFill>
        <p:spPr bwMode="auto">
          <a:xfrm>
            <a:off x="6887163" y="10"/>
            <a:ext cx="5301790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7F39A9-A0F1-4521-B6C1-305A79B44F78}"/>
              </a:ext>
            </a:extLst>
          </p:cNvPr>
          <p:cNvSpPr txBox="1"/>
          <p:nvPr/>
        </p:nvSpPr>
        <p:spPr>
          <a:xfrm>
            <a:off x="840044" y="1259175"/>
            <a:ext cx="604711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700" b="1" i="0" dirty="0">
                <a:solidFill>
                  <a:srgbClr val="373D3F"/>
                </a:solidFill>
                <a:effectLst/>
              </a:rPr>
              <a:t>Thinking</a:t>
            </a:r>
            <a:r>
              <a:rPr lang="en-US" sz="2700" b="0" i="0" dirty="0">
                <a:solidFill>
                  <a:srgbClr val="373D3F"/>
                </a:solidFill>
                <a:effectLst/>
              </a:rPr>
              <a:t> is the mental process you use to form associations and models of the world. When you think, you manipulate information to form concepts, to engage in problem-solving, to reason, and to make decisions.</a:t>
            </a:r>
          </a:p>
          <a:p>
            <a:pPr marL="342900" indent="-342900" algn="l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700" b="1" i="0" dirty="0">
                <a:solidFill>
                  <a:srgbClr val="373D3F"/>
                </a:solidFill>
                <a:effectLst/>
              </a:rPr>
              <a:t>Thought </a:t>
            </a:r>
            <a:r>
              <a:rPr lang="en-US" sz="2700" b="0" i="0" dirty="0">
                <a:solidFill>
                  <a:srgbClr val="373D3F"/>
                </a:solidFill>
                <a:effectLst/>
              </a:rPr>
              <a:t>can be described as the act of thinking that produces thoughts, which arise as ideas, images, sounds, or even emotions.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B01617-92B1-439A-9F1D-4EDFB78C2540}"/>
              </a:ext>
            </a:extLst>
          </p:cNvPr>
          <p:cNvSpPr txBox="1"/>
          <p:nvPr/>
        </p:nvSpPr>
        <p:spPr>
          <a:xfrm>
            <a:off x="990515" y="5218052"/>
            <a:ext cx="6385696" cy="1333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en-US" sz="2400" b="1" dirty="0">
                <a:solidFill>
                  <a:srgbClr val="FF0000"/>
                </a:solidFill>
              </a:rPr>
              <a:t>“Cogito ergo sum.” </a:t>
            </a:r>
            <a:r>
              <a:rPr lang="en-US" sz="2400" b="1" dirty="0">
                <a:solidFill>
                  <a:srgbClr val="7C891D"/>
                </a:solidFill>
              </a:rPr>
              <a:t>= “I think, therefore I am.”</a:t>
            </a: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sz="1600" i="1" dirty="0">
                <a:solidFill>
                  <a:schemeClr val="dk1"/>
                </a:solidFill>
              </a:rPr>
              <a:t>(philosopher René Descartes, French, the early 1600s)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406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AD14B-C521-483C-B440-CA674E2D55DA}"/>
              </a:ext>
            </a:extLst>
          </p:cNvPr>
          <p:cNvSpPr txBox="1"/>
          <p:nvPr/>
        </p:nvSpPr>
        <p:spPr>
          <a:xfrm>
            <a:off x="705353" y="732278"/>
            <a:ext cx="5523862" cy="1095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lnSpc>
                <a:spcPct val="90000"/>
              </a:lnSpc>
              <a:spcAft>
                <a:spcPts val="600"/>
              </a:spcAft>
            </a:pPr>
            <a:r>
              <a:rPr lang="en-US" sz="3200" b="1" i="0" dirty="0">
                <a:effectLst/>
              </a:rPr>
              <a:t>What Are Learning Objectives?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E2EA425-4D6E-418D-9A3B-19D5DFB45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4" t="-1" r="28575" b="-1"/>
          <a:stretch/>
        </p:blipFill>
        <p:spPr>
          <a:xfrm>
            <a:off x="7035349" y="10"/>
            <a:ext cx="5153604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D40EA2-0C87-4339-B64C-C3813D19C35E}"/>
              </a:ext>
            </a:extLst>
          </p:cNvPr>
          <p:cNvSpPr txBox="1"/>
          <p:nvPr/>
        </p:nvSpPr>
        <p:spPr>
          <a:xfrm>
            <a:off x="702305" y="1457827"/>
            <a:ext cx="54425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73D3F"/>
                </a:solidFill>
                <a:effectLst/>
                <a:latin typeface="proxima-nova"/>
              </a:rPr>
              <a:t>Learning objectives are </a:t>
            </a:r>
            <a:r>
              <a:rPr lang="en-US" sz="2800" b="0" i="1" dirty="0">
                <a:solidFill>
                  <a:srgbClr val="373D3F"/>
                </a:solidFill>
                <a:effectLst/>
                <a:latin typeface="proxima-nova"/>
              </a:rPr>
              <a:t>goals</a:t>
            </a:r>
            <a:r>
              <a:rPr lang="en-US" sz="2800" b="0" i="0" dirty="0">
                <a:solidFill>
                  <a:srgbClr val="373D3F"/>
                </a:solidFill>
                <a:effectLst/>
                <a:latin typeface="proxima-nova"/>
              </a:rPr>
              <a:t> that specify what someone will know, care about, or be able to do as a result of a learning experience. 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4C4EC8-9C9D-4D1C-849D-5701A7E331C1}"/>
              </a:ext>
            </a:extLst>
          </p:cNvPr>
          <p:cNvSpPr txBox="1"/>
          <p:nvPr/>
        </p:nvSpPr>
        <p:spPr>
          <a:xfrm>
            <a:off x="702305" y="3406784"/>
            <a:ext cx="58433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73D3F"/>
                </a:solidFill>
                <a:effectLst/>
                <a:latin typeface="proxima-nova"/>
              </a:rPr>
              <a:t>The learning skills can be divided into three main categories or “domains”: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452C84-2770-4629-B7ED-0AD20E8A265B}"/>
              </a:ext>
            </a:extLst>
          </p:cNvPr>
          <p:cNvSpPr txBox="1"/>
          <p:nvPr/>
        </p:nvSpPr>
        <p:spPr>
          <a:xfrm>
            <a:off x="696262" y="4122079"/>
            <a:ext cx="692373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373D3F"/>
              </a:solidFill>
              <a:effectLst/>
              <a:latin typeface="proxima-nov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373D3F"/>
                </a:solidFill>
                <a:effectLst/>
                <a:latin typeface="proxima-nova"/>
              </a:rPr>
              <a:t>Cognitive domain</a:t>
            </a:r>
            <a:r>
              <a:rPr lang="en-US" sz="2000" b="0" i="1" dirty="0">
                <a:solidFill>
                  <a:srgbClr val="373D3F"/>
                </a:solidFill>
                <a:effectLst/>
                <a:latin typeface="proxima-nova"/>
              </a:rPr>
              <a:t> </a:t>
            </a:r>
            <a:r>
              <a:rPr lang="en-US" b="0" i="1" dirty="0">
                <a:solidFill>
                  <a:srgbClr val="373D3F"/>
                </a:solidFill>
                <a:effectLst/>
                <a:latin typeface="proxima-nova"/>
              </a:rPr>
              <a:t>(what you should know),</a:t>
            </a:r>
            <a:endParaRPr lang="en-US" sz="2000" b="0" i="1" dirty="0">
              <a:solidFill>
                <a:srgbClr val="373D3F"/>
              </a:solidFill>
              <a:effectLst/>
              <a:latin typeface="proxima-nov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373D3F"/>
                </a:solidFill>
                <a:effectLst/>
                <a:latin typeface="proxima-nova"/>
              </a:rPr>
              <a:t>Affective domain</a:t>
            </a:r>
            <a:r>
              <a:rPr lang="en-US" b="0" i="1" dirty="0">
                <a:solidFill>
                  <a:srgbClr val="373D3F"/>
                </a:solidFill>
                <a:effectLst/>
                <a:latin typeface="proxima-nova"/>
              </a:rPr>
              <a:t> (what you should care about)</a:t>
            </a:r>
            <a:endParaRPr lang="en-US" sz="2000" b="0" i="1" dirty="0">
              <a:solidFill>
                <a:srgbClr val="373D3F"/>
              </a:solidFill>
              <a:effectLst/>
              <a:latin typeface="proxima-nov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73D3F"/>
                </a:solidFill>
                <a:latin typeface="proxima-nova"/>
              </a:rPr>
              <a:t>P</a:t>
            </a:r>
            <a:r>
              <a:rPr lang="en-US" sz="2800" b="1" i="0" dirty="0">
                <a:solidFill>
                  <a:srgbClr val="373D3F"/>
                </a:solidFill>
                <a:effectLst/>
                <a:latin typeface="proxima-nova"/>
              </a:rPr>
              <a:t>sychomotor domain</a:t>
            </a:r>
            <a:r>
              <a:rPr lang="en-US" sz="2000" b="0" i="1" dirty="0">
                <a:solidFill>
                  <a:srgbClr val="373D3F"/>
                </a:solidFill>
                <a:effectLst/>
                <a:latin typeface="proxima-nova"/>
              </a:rPr>
              <a:t> </a:t>
            </a:r>
            <a:r>
              <a:rPr lang="en-US" b="0" i="1" dirty="0">
                <a:solidFill>
                  <a:srgbClr val="373D3F"/>
                </a:solidFill>
                <a:effectLst/>
                <a:latin typeface="proxima-nova"/>
              </a:rPr>
              <a:t>(what you should be able to do)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18823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E7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Google Shape;130;p7"/>
          <p:cNvSpPr txBox="1">
            <a:spLocks noGrp="1"/>
          </p:cNvSpPr>
          <p:nvPr>
            <p:ph type="title"/>
          </p:nvPr>
        </p:nvSpPr>
        <p:spPr>
          <a:xfrm>
            <a:off x="640080" y="205404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spcFirstLastPara="1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r>
              <a:rPr lang="en-US" sz="3200" b="1" dirty="0">
                <a:solidFill>
                  <a:srgbClr val="FFFFFF"/>
                </a:solidFill>
              </a:rPr>
              <a:t>The Cognitive Domain of Learning</a:t>
            </a: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131" name="Google Shape;131;p7" descr="Diagram&#10;&#10;Description automatically generated"/>
          <p:cNvPicPr preferRelativeResize="0"/>
          <p:nvPr/>
        </p:nvPicPr>
        <p:blipFill rotWithShape="1">
          <a:blip r:embed="rId3"/>
          <a:srcRect l="10954" t="10889" r="11731"/>
          <a:stretch/>
        </p:blipFill>
        <p:spPr>
          <a:xfrm>
            <a:off x="3750046" y="825534"/>
            <a:ext cx="6929571" cy="477214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408B39-6020-451C-904E-2F9DCEFCF7E9}"/>
              </a:ext>
            </a:extLst>
          </p:cNvPr>
          <p:cNvSpPr txBox="1"/>
          <p:nvPr/>
        </p:nvSpPr>
        <p:spPr>
          <a:xfrm>
            <a:off x="4904977" y="5638314"/>
            <a:ext cx="461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New Version of Bloom’s Taxonomy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8F9E532-E029-4F59-BD5D-614088696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311951"/>
              </p:ext>
            </p:extLst>
          </p:nvPr>
        </p:nvGraphicFramePr>
        <p:xfrm>
          <a:off x="724292" y="1078426"/>
          <a:ext cx="10955518" cy="5454454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956477">
                  <a:extLst>
                    <a:ext uri="{9D8B030D-6E8A-4147-A177-3AD203B41FA5}">
                      <a16:colId xmlns:a16="http://schemas.microsoft.com/office/drawing/2014/main" val="458965444"/>
                    </a:ext>
                  </a:extLst>
                </a:gridCol>
                <a:gridCol w="7999041">
                  <a:extLst>
                    <a:ext uri="{9D8B030D-6E8A-4147-A177-3AD203B41FA5}">
                      <a16:colId xmlns:a16="http://schemas.microsoft.com/office/drawing/2014/main" val="558921130"/>
                    </a:ext>
                  </a:extLst>
                </a:gridCol>
              </a:tblGrid>
              <a:tr h="807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MAIN SKILL LEVELS</a:t>
                      </a:r>
                      <a:endParaRPr lang="en-US" sz="2400" b="1" dirty="0">
                        <a:effectLst/>
                        <a:latin typeface="proxima-nova"/>
                      </a:endParaRPr>
                    </a:p>
                  </a:txBody>
                  <a:tcPr marL="14014" marR="14014" marT="10510" marB="1051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>
                          <a:effectLst/>
                        </a:rPr>
                        <a:t>DESCRIPTION</a:t>
                      </a:r>
                      <a:endParaRPr lang="en-US" sz="2400" b="1">
                        <a:effectLst/>
                        <a:latin typeface="proxima-nova"/>
                      </a:endParaRPr>
                    </a:p>
                  </a:txBody>
                  <a:tcPr marL="14014" marR="14014" marT="10510" marB="10510" anchor="ctr"/>
                </a:tc>
                <a:extLst>
                  <a:ext uri="{0D108BD9-81ED-4DB2-BD59-A6C34878D82A}">
                    <a16:rowId xmlns:a16="http://schemas.microsoft.com/office/drawing/2014/main" val="156361776"/>
                  </a:ext>
                </a:extLst>
              </a:tr>
              <a:tr h="20570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dirty="0">
                          <a:effectLst/>
                        </a:rPr>
                        <a:t>Remembering</a:t>
                      </a:r>
                      <a:endParaRPr lang="en-US" sz="2800" b="1" dirty="0">
                        <a:effectLst/>
                        <a:latin typeface="proxima-nova"/>
                      </a:endParaRPr>
                    </a:p>
                  </a:txBody>
                  <a:tcPr marL="14014" marR="14014" marT="10510" marB="1051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solidFill>
                            <a:srgbClr val="373D3F"/>
                          </a:solidFill>
                          <a:effectLst/>
                        </a:rPr>
                        <a:t>When you are skilled in remembering, you can recognize or recall knowledge you’ve already gained, and you can use it to produce or retrieve or recite definitions, facts, and lists.</a:t>
                      </a:r>
                      <a:endParaRPr lang="en-US" sz="2400" b="0" dirty="0">
                        <a:solidFill>
                          <a:srgbClr val="373D3F"/>
                        </a:solidFill>
                        <a:effectLst/>
                        <a:latin typeface="proxima-nova"/>
                      </a:endParaRPr>
                    </a:p>
                  </a:txBody>
                  <a:tcPr marL="274320" marR="182880" marT="10510" marB="10510" anchor="ctr"/>
                </a:tc>
                <a:extLst>
                  <a:ext uri="{0D108BD9-81ED-4DB2-BD59-A6C34878D82A}">
                    <a16:rowId xmlns:a16="http://schemas.microsoft.com/office/drawing/2014/main" val="849331517"/>
                  </a:ext>
                </a:extLst>
              </a:tr>
              <a:tr h="10410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>
                          <a:effectLst/>
                        </a:rPr>
                        <a:t>Understanding</a:t>
                      </a:r>
                      <a:endParaRPr lang="en-US" sz="2800" b="1">
                        <a:effectLst/>
                        <a:latin typeface="proxima-nova"/>
                      </a:endParaRPr>
                    </a:p>
                  </a:txBody>
                  <a:tcPr marL="14014" marR="14014" marT="10510" marB="1051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solidFill>
                            <a:srgbClr val="373D3F"/>
                          </a:solidFill>
                          <a:effectLst/>
                        </a:rPr>
                        <a:t>Understanding is the ability to grasp or construct meaning from oral, written, and graphic messages.</a:t>
                      </a:r>
                      <a:endParaRPr lang="en-US" sz="2400" b="0" dirty="0">
                        <a:solidFill>
                          <a:srgbClr val="373D3F"/>
                        </a:solidFill>
                        <a:effectLst/>
                        <a:latin typeface="proxima-nova"/>
                      </a:endParaRPr>
                    </a:p>
                  </a:txBody>
                  <a:tcPr marL="274320" marR="14014" marT="10510" marB="10510" anchor="ctr"/>
                </a:tc>
                <a:extLst>
                  <a:ext uri="{0D108BD9-81ED-4DB2-BD59-A6C34878D82A}">
                    <a16:rowId xmlns:a16="http://schemas.microsoft.com/office/drawing/2014/main" val="258939624"/>
                  </a:ext>
                </a:extLst>
              </a:tr>
              <a:tr h="15490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dirty="0">
                          <a:effectLst/>
                        </a:rPr>
                        <a:t>Applying</a:t>
                      </a:r>
                      <a:endParaRPr lang="en-US" sz="2800" b="1" dirty="0">
                        <a:effectLst/>
                        <a:latin typeface="proxima-nova"/>
                      </a:endParaRPr>
                    </a:p>
                  </a:txBody>
                  <a:tcPr marL="14014" marR="14014" marT="10510" marB="1051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400" b="0" dirty="0">
                          <a:solidFill>
                            <a:srgbClr val="373D3F"/>
                          </a:solidFill>
                          <a:effectLst/>
                        </a:rPr>
                        <a:t>When you apply, you use learned material (or you implement the material) in new and concrete situations.</a:t>
                      </a:r>
                      <a:endParaRPr lang="en-US" sz="2400" b="0" dirty="0">
                        <a:solidFill>
                          <a:srgbClr val="373D3F"/>
                        </a:solidFill>
                        <a:effectLst/>
                        <a:latin typeface="proxima-nova"/>
                      </a:endParaRPr>
                    </a:p>
                  </a:txBody>
                  <a:tcPr marL="274320" marR="182880" marT="10510" marB="10510" anchor="ctr"/>
                </a:tc>
                <a:extLst>
                  <a:ext uri="{0D108BD9-81ED-4DB2-BD59-A6C34878D82A}">
                    <a16:rowId xmlns:a16="http://schemas.microsoft.com/office/drawing/2014/main" val="201560843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4DFA09-5EB5-4C3B-9B72-E752DC4642EE}"/>
              </a:ext>
            </a:extLst>
          </p:cNvPr>
          <p:cNvSpPr txBox="1"/>
          <p:nvPr/>
        </p:nvSpPr>
        <p:spPr>
          <a:xfrm>
            <a:off x="763466" y="422998"/>
            <a:ext cx="108771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DESCRIPTIONS OF THE BLOOM’S TAXONOMY - </a:t>
            </a:r>
            <a:r>
              <a:rPr lang="en-US" sz="2800" b="1" dirty="0">
                <a:effectLst/>
              </a:rPr>
              <a:t>THE COGNITIVE DOMAIN</a:t>
            </a:r>
            <a:endParaRPr lang="en-US" sz="2800" b="1" dirty="0">
              <a:effectLst/>
              <a:latin typeface="proxima-nova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213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</TotalTime>
  <Words>2147</Words>
  <Application>Microsoft Office PowerPoint</Application>
  <PresentationFormat>Widescreen</PresentationFormat>
  <Paragraphs>198</Paragraphs>
  <Slides>36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Anime Ace</vt:lpstr>
      <vt:lpstr>Arial</vt:lpstr>
      <vt:lpstr>Calibri</vt:lpstr>
      <vt:lpstr>Calibri Light</vt:lpstr>
      <vt:lpstr>proxima-nova</vt:lpstr>
      <vt:lpstr>Office Theme</vt:lpstr>
      <vt:lpstr>PowerPoint Presentation</vt:lpstr>
      <vt:lpstr>Chapter outlines</vt:lpstr>
      <vt:lpstr>LEARNING OBJECTIVES </vt:lpstr>
      <vt:lpstr>1. Patterns of thought</vt:lpstr>
      <vt:lpstr>PowerPoint Presentation</vt:lpstr>
      <vt:lpstr>PowerPoint Presentation</vt:lpstr>
      <vt:lpstr>PowerPoint Presentation</vt:lpstr>
      <vt:lpstr>The Cognitive Domain of Learning</vt:lpstr>
      <vt:lpstr>PowerPoint Presentation</vt:lpstr>
      <vt:lpstr>PowerPoint Presentation</vt:lpstr>
      <vt:lpstr>2. Creative Thinking Skills </vt:lpstr>
      <vt:lpstr>PowerPoint Presentation</vt:lpstr>
      <vt:lpstr>ACTIVITY: ASSESS YOUR CREATIVE PROBLEM-SOLVING SKILLS</vt:lpstr>
      <vt:lpstr>Creative Thinking in Education </vt:lpstr>
      <vt:lpstr>Creative Thinking in Education </vt:lpstr>
      <vt:lpstr>How to Stimulate Creative Thinking</vt:lpstr>
      <vt:lpstr>How to Stimulate Creative Thinking</vt:lpstr>
      <vt:lpstr>A Brainstorm of Tips for Creative Thinking</vt:lpstr>
      <vt:lpstr>A Brainstorm of Tips for Creative Thinking</vt:lpstr>
      <vt:lpstr>A Brainstorm of Tips for Creative Thinking</vt:lpstr>
      <vt:lpstr>A Brainstorm of Tips for Creative Thinking</vt:lpstr>
      <vt:lpstr>A Brainstorm of Tips for Creative Thinking</vt:lpstr>
      <vt:lpstr>A Brainstorm of Tips for Creative Thinking</vt:lpstr>
      <vt:lpstr>Creative Thinking   Fiction and Facts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outlines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THINKING AND ANALYSIS</dc:title>
  <dc:creator>Admin</dc:creator>
  <cp:lastModifiedBy>Bui Hoang Dung (FE FPTU HN)</cp:lastModifiedBy>
  <cp:revision>76</cp:revision>
  <dcterms:created xsi:type="dcterms:W3CDTF">2021-08-01T03:45:34Z</dcterms:created>
  <dcterms:modified xsi:type="dcterms:W3CDTF">2023-04-21T22:15:55Z</dcterms:modified>
</cp:coreProperties>
</file>